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4" r:id="rId31"/>
    <p:sldId id="285" r:id="rId32"/>
    <p:sldId id="286" r:id="rId33"/>
  </p:sldIdLst>
  <p:sldSz cx="9144000" cy="5143500" type="screen16x9"/>
  <p:notesSz cx="6858000" cy="9144000"/>
  <p:embeddedFontLst>
    <p:embeddedFont>
      <p:font typeface="Source Code Pro" panose="020B0509030403020204" pitchFamily="49" charset="77"/>
      <p:regular r:id="rId35"/>
      <p:bold r:id="rId36"/>
    </p:embeddedFont>
    <p:embeddedFont>
      <p:font typeface="Source Code Pro Semibold" panose="020B0509030403020204" pitchFamily="49" charset="77"/>
      <p:regular r:id="rId37"/>
      <p:bold r:id="rId38"/>
    </p:embeddedFont>
    <p:embeddedFont>
      <p:font typeface="Amatic SC" pitchFamily="2" charset="-79"/>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9EFC43-6979-463C-8B08-19A06321AD90}">
  <a:tblStyle styleId="{199EFC43-6979-463C-8B08-19A06321AD90}" styleName="Table_0">
    <a:wholeTbl>
      <a:tcTxStyle>
        <a:font>
          <a:latin typeface="Arial"/>
          <a:ea typeface="Arial"/>
          <a:cs typeface="Arial"/>
        </a:font>
        <a:srgbClr val="000000"/>
      </a:tcTxStyle>
      <a:tcStyle>
        <a:tcBdr>
          <a:left>
            <a:ln w="9525" cap="flat" cmpd="sng">
              <a:solidFill>
                <a:srgbClr val="C1C1C1"/>
              </a:solidFill>
              <a:prstDash val="solid"/>
              <a:round/>
              <a:headEnd type="none" w="sm" len="sm"/>
              <a:tailEnd type="none" w="sm" len="sm"/>
            </a:ln>
          </a:left>
          <a:right>
            <a:ln w="9525" cap="flat" cmpd="sng">
              <a:solidFill>
                <a:srgbClr val="C1C1C1"/>
              </a:solidFill>
              <a:prstDash val="solid"/>
              <a:round/>
              <a:headEnd type="none" w="sm" len="sm"/>
              <a:tailEnd type="none" w="sm" len="sm"/>
            </a:ln>
          </a:right>
          <a:top>
            <a:ln w="9525" cap="flat" cmpd="sng">
              <a:solidFill>
                <a:srgbClr val="C1C1C1"/>
              </a:solidFill>
              <a:prstDash val="solid"/>
              <a:round/>
              <a:headEnd type="none" w="sm" len="sm"/>
              <a:tailEnd type="none" w="sm" len="sm"/>
            </a:ln>
          </a:top>
          <a:bottom>
            <a:ln w="9525" cap="flat" cmpd="sng">
              <a:solidFill>
                <a:srgbClr val="C1C1C1"/>
              </a:solidFill>
              <a:prstDash val="solid"/>
              <a:round/>
              <a:headEnd type="none" w="sm" len="sm"/>
              <a:tailEnd type="none" w="sm" len="sm"/>
            </a:ln>
          </a:bottom>
          <a:insideH>
            <a:ln w="9525" cap="flat" cmpd="sng">
              <a:solidFill>
                <a:srgbClr val="C1C1C1"/>
              </a:solidFill>
              <a:prstDash val="solid"/>
              <a:round/>
              <a:headEnd type="none" w="sm" len="sm"/>
              <a:tailEnd type="none" w="sm" len="sm"/>
            </a:ln>
          </a:insideH>
          <a:insideV>
            <a:ln w="9525" cap="flat" cmpd="sng">
              <a:solidFill>
                <a:srgbClr val="C1C1C1"/>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48B40-E18D-406E-9AA6-79BEBCD5D70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29"/>
  </p:normalViewPr>
  <p:slideViewPr>
    <p:cSldViewPr snapToGrid="0" snapToObjects="1">
      <p:cViewPr varScale="1">
        <p:scale>
          <a:sx n="144" d="100"/>
          <a:sy n="144" d="100"/>
        </p:scale>
        <p:origin x="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7468317e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7468317e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7468317e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7468317e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14cc685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14cc685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822c756c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822c756c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7468317e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7468317e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7468317e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7468317e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7468317e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7468317e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homoscedasticity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7525132ae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7525132a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468317e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468317e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14cc6855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14cc6855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Ultimately decided not to include due to p-value not significant, and this interaction plot.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14cc6855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14cc6855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7468317e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7468317e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Tried interaction between chick and location - no variability.</a:t>
            </a:r>
            <a:endParaRPr/>
          </a:p>
          <a:p>
            <a:pPr marL="0" lvl="0" indent="0" algn="l" rtl="0">
              <a:spcBef>
                <a:spcPts val="0"/>
              </a:spcBef>
              <a:spcAft>
                <a:spcPts val="0"/>
              </a:spcAft>
              <a:buNone/>
            </a:pPr>
            <a:r>
              <a:rPr lang="en"/>
              <a:t>Interaction between brood and location had some variability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4cc6855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14cc685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14cc6855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14cc685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468317e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468317e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 used a mixed model with 3 random effects and 2 fixed effect. One random effect, index or chick, was nested within another random effect, brood. The following is the model we used: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log(Y_ijklmn) = Mu + H_i + Z_j +L_k+ B_l + I(B)_(l)m + Epsilon_ijklmn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Where,</a:t>
            </a:r>
            <a:endParaRPr/>
          </a:p>
          <a:p>
            <a:pPr marL="0" lvl="0" indent="0" algn="l" rtl="0">
              <a:lnSpc>
                <a:spcPct val="115000"/>
              </a:lnSpc>
              <a:spcBef>
                <a:spcPts val="0"/>
              </a:spcBef>
              <a:spcAft>
                <a:spcPts val="0"/>
              </a:spcAft>
              <a:buNone/>
            </a:pPr>
            <a:r>
              <a:rPr lang="en"/>
              <a:t>Mu: Overall mean of the number of ticks</a:t>
            </a:r>
            <a:endParaRPr/>
          </a:p>
          <a:p>
            <a:pPr marL="0" lvl="0" indent="0" algn="l" rtl="0">
              <a:lnSpc>
                <a:spcPct val="115000"/>
              </a:lnSpc>
              <a:spcBef>
                <a:spcPts val="0"/>
              </a:spcBef>
              <a:spcAft>
                <a:spcPts val="0"/>
              </a:spcAft>
              <a:buNone/>
            </a:pPr>
            <a:r>
              <a:rPr lang="en"/>
              <a:t>H: Altitude (Height) where the chick was caught (grouped into 3 buckets of consisting of 50 meters each), fixed effect</a:t>
            </a:r>
            <a:endParaRPr/>
          </a:p>
          <a:p>
            <a:pPr marL="0" lvl="0" indent="0" algn="l" rtl="0">
              <a:lnSpc>
                <a:spcPct val="115000"/>
              </a:lnSpc>
              <a:spcBef>
                <a:spcPts val="0"/>
              </a:spcBef>
              <a:spcAft>
                <a:spcPts val="0"/>
              </a:spcAft>
              <a:buNone/>
            </a:pPr>
            <a:r>
              <a:rPr lang="en"/>
              <a:t>Z: Year in which in chick was caught and examined, fixed effect</a:t>
            </a:r>
            <a:endParaRPr/>
          </a:p>
          <a:p>
            <a:pPr marL="0" lvl="0" indent="0" algn="l" rtl="0">
              <a:lnSpc>
                <a:spcPct val="115000"/>
              </a:lnSpc>
              <a:spcBef>
                <a:spcPts val="0"/>
              </a:spcBef>
              <a:spcAft>
                <a:spcPts val="0"/>
              </a:spcAft>
              <a:buNone/>
            </a:pPr>
            <a:r>
              <a:rPr lang="en"/>
              <a:t>L: Location in which the chick was caught and examined, random effect</a:t>
            </a:r>
            <a:endParaRPr/>
          </a:p>
          <a:p>
            <a:pPr marL="0" lvl="0" indent="0" algn="l" rtl="0">
              <a:lnSpc>
                <a:spcPct val="115000"/>
              </a:lnSpc>
              <a:spcBef>
                <a:spcPts val="0"/>
              </a:spcBef>
              <a:spcAft>
                <a:spcPts val="0"/>
              </a:spcAft>
              <a:buNone/>
            </a:pPr>
            <a:r>
              <a:rPr lang="en"/>
              <a:t>B: Brood to which a chick belongs, random effect</a:t>
            </a:r>
            <a:endParaRPr/>
          </a:p>
          <a:p>
            <a:pPr marL="0" lvl="0" indent="0" algn="l" rtl="0">
              <a:lnSpc>
                <a:spcPct val="115000"/>
              </a:lnSpc>
              <a:spcBef>
                <a:spcPts val="0"/>
              </a:spcBef>
              <a:spcAft>
                <a:spcPts val="0"/>
              </a:spcAft>
              <a:buNone/>
            </a:pPr>
            <a:r>
              <a:rPr lang="en"/>
              <a:t>I: Index or chick that was caught and examined (this is nested within brood), random effect</a:t>
            </a:r>
            <a:endParaRPr/>
          </a:p>
          <a:p>
            <a:pPr marL="0" lvl="0" indent="0" algn="l" rtl="0">
              <a:lnSpc>
                <a:spcPct val="115000"/>
              </a:lnSpc>
              <a:spcBef>
                <a:spcPts val="0"/>
              </a:spcBef>
              <a:spcAft>
                <a:spcPts val="0"/>
              </a:spcAft>
              <a:buNone/>
            </a:pPr>
            <a:r>
              <a:rPr lang="en"/>
              <a:t>Epsilon: remaining error</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7448d26d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7448d26d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7448d26d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7448d26d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7448d26d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7448d26d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22c756c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22c756c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7448d26d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7448d26d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7448d26d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7448d26d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66189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14cc6855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14cc6855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7448d26d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7448d26d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7468317e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7468317e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As far as other changes or conclusions we could come to, we would be interested in taking a non-parametric approach because of its convenience in that we would not have to make any underlying assumptions of normality or homoscedasticity. If we truly felt that the homoscedasticity assumption was not sufficiently met, this would be a good approach to see what conclusions we could come to and whether these conclusions are similar to what we had in our results. If it the conclusions were quite different, it would lead us to believe that perhaps the assumptions we made were just too far off. However, if we came to the same conclusions, it would help support the results of our study and the conclusions we drew.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744cd1f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744cd1f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7468317e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7468317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while none of the variance of chick nested in brood was explained by those two effects.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7468317e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7468317e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7468317e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7468317e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822c756c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822c756c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68317e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68317e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7468317e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7468317e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Red Grouse Ticks</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Jia Li Dong, Anthony Roring, Wen Cui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Tests</a:t>
            </a:r>
            <a:endParaRPr/>
          </a:p>
        </p:txBody>
      </p:sp>
      <p:sp>
        <p:nvSpPr>
          <p:cNvPr id="110" name="Google Shape;110;p22"/>
          <p:cNvSpPr txBox="1">
            <a:spLocks noGrp="1"/>
          </p:cNvSpPr>
          <p:nvPr>
            <p:ph type="body" idx="1"/>
          </p:nvPr>
        </p:nvSpPr>
        <p:spPr>
          <a:xfrm>
            <a:off x="311700" y="1093850"/>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Fixed effects</a:t>
            </a:r>
            <a:endParaRPr sz="2400"/>
          </a:p>
          <a:p>
            <a:pPr marL="0" lvl="0" indent="0" algn="l" rtl="0">
              <a:spcBef>
                <a:spcPts val="1600"/>
              </a:spcBef>
              <a:spcAft>
                <a:spcPts val="0"/>
              </a:spcAft>
              <a:buNone/>
            </a:pPr>
            <a:r>
              <a:rPr lang="en" sz="1400"/>
              <a:t>Null Hypothesis: Year does not contribute to the number of ticks found in chicks</a:t>
            </a:r>
            <a:endParaRPr sz="1400"/>
          </a:p>
          <a:p>
            <a:pPr marL="0" lvl="0" indent="0" algn="l" rtl="0">
              <a:spcBef>
                <a:spcPts val="1600"/>
              </a:spcBef>
              <a:spcAft>
                <a:spcPts val="0"/>
              </a:spcAft>
              <a:buNone/>
            </a:pPr>
            <a:r>
              <a:rPr lang="en" sz="1400"/>
              <a:t>Alternative Hypothesis: Year is significant to the number of ticks found in chicks</a:t>
            </a:r>
            <a:endParaRPr sz="1400"/>
          </a:p>
          <a:p>
            <a:pPr marL="0" lvl="0" indent="0" algn="l" rtl="0">
              <a:spcBef>
                <a:spcPts val="1600"/>
              </a:spcBef>
              <a:spcAft>
                <a:spcPts val="0"/>
              </a:spcAft>
              <a:buNone/>
            </a:pPr>
            <a:r>
              <a:rPr lang="en" sz="1400"/>
              <a:t>Null Hypothesis: (Grouped) Height do not contribute to the number of ticks found in chicks</a:t>
            </a:r>
            <a:endParaRPr sz="1400"/>
          </a:p>
          <a:p>
            <a:pPr marL="0" lvl="0" indent="0" algn="l" rtl="0">
              <a:spcBef>
                <a:spcPts val="1600"/>
              </a:spcBef>
              <a:spcAft>
                <a:spcPts val="0"/>
              </a:spcAft>
              <a:buNone/>
            </a:pPr>
            <a:r>
              <a:rPr lang="en" sz="1400"/>
              <a:t>Alternative Hypothesis: (Grouped) Height is significant to the number of ticks found in chicks</a:t>
            </a:r>
            <a:endParaRPr sz="1400"/>
          </a:p>
          <a:p>
            <a:pPr marL="0" lvl="0" indent="0" algn="l" rtl="0">
              <a:spcBef>
                <a:spcPts val="1600"/>
              </a:spcBef>
              <a:spcAft>
                <a:spcPts val="1600"/>
              </a:spcAft>
              <a:buNone/>
            </a:pP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 tests</a:t>
            </a:r>
            <a:endParaRPr/>
          </a:p>
        </p:txBody>
      </p:sp>
      <p:sp>
        <p:nvSpPr>
          <p:cNvPr id="116" name="Google Shape;116;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Random effects</a:t>
            </a:r>
            <a:endParaRPr sz="2400"/>
          </a:p>
          <a:p>
            <a:pPr marL="0" lvl="0" indent="0" algn="l" rtl="0">
              <a:spcBef>
                <a:spcPts val="1600"/>
              </a:spcBef>
              <a:spcAft>
                <a:spcPts val="0"/>
              </a:spcAft>
              <a:buNone/>
            </a:pPr>
            <a:r>
              <a:rPr lang="en" sz="1400"/>
              <a:t>Null Hypothesis: Brood, Chicks, and Location do not contribute to the variance of ticks found in chicks.</a:t>
            </a:r>
            <a:endParaRPr sz="1400"/>
          </a:p>
          <a:p>
            <a:pPr marL="0" lvl="0" indent="0" algn="l" rtl="0">
              <a:spcBef>
                <a:spcPts val="1600"/>
              </a:spcBef>
              <a:spcAft>
                <a:spcPts val="1600"/>
              </a:spcAft>
              <a:buNone/>
            </a:pPr>
            <a:r>
              <a:rPr lang="en" sz="1400"/>
              <a:t>Alternative Hypothesis: Brood, Chicks, and Location are significant in terms of the variance of the number of ticks found in chicks are not zero.</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&amp; Residual Plot</a:t>
            </a:r>
            <a:endParaRPr/>
          </a:p>
        </p:txBody>
      </p:sp>
      <p:sp>
        <p:nvSpPr>
          <p:cNvPr id="127" name="Google Shape;127;p25"/>
          <p:cNvSpPr txBox="1">
            <a:spLocks noGrp="1"/>
          </p:cNvSpPr>
          <p:nvPr>
            <p:ph type="body" idx="1"/>
          </p:nvPr>
        </p:nvSpPr>
        <p:spPr>
          <a:xfrm>
            <a:off x="311700" y="1228675"/>
            <a:ext cx="37395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a:t>
            </a:r>
            <a:r>
              <a:rPr lang="en">
                <a:solidFill>
                  <a:srgbClr val="000000"/>
                </a:solidFill>
              </a:rPr>
              <a:t>rrors are independent and normally distributed </a:t>
            </a:r>
            <a:endParaRPr>
              <a:solidFill>
                <a:srgbClr val="000000"/>
              </a:solidFill>
            </a:endParaRPr>
          </a:p>
          <a:p>
            <a:pPr marL="914400" lvl="1" indent="-304800" algn="l" rtl="0">
              <a:spcBef>
                <a:spcPts val="0"/>
              </a:spcBef>
              <a:spcAft>
                <a:spcPts val="0"/>
              </a:spcAft>
              <a:buClr>
                <a:srgbClr val="000000"/>
              </a:buClr>
              <a:buSzPts val="1200"/>
              <a:buChar char="○"/>
            </a:pPr>
            <a:r>
              <a:rPr lang="en">
                <a:solidFill>
                  <a:srgbClr val="000000"/>
                </a:solidFill>
              </a:rPr>
              <a:t>mean zero and variance sigma squared</a:t>
            </a:r>
            <a:endParaRPr>
              <a:solidFill>
                <a:srgbClr val="000000"/>
              </a:solidFill>
            </a:endParaRPr>
          </a:p>
          <a:p>
            <a:pPr marL="914400" lvl="0" indent="0" algn="l" rtl="0">
              <a:spcBef>
                <a:spcPts val="1600"/>
              </a:spcBef>
              <a:spcAft>
                <a:spcPts val="0"/>
              </a:spcAft>
              <a:buNone/>
            </a:pPr>
            <a:endParaRPr>
              <a:solidFill>
                <a:srgbClr val="000000"/>
              </a:solidFill>
            </a:endParaRPr>
          </a:p>
          <a:p>
            <a:pPr marL="457200" lvl="0" indent="-317500" algn="l" rtl="0">
              <a:spcBef>
                <a:spcPts val="0"/>
              </a:spcBef>
              <a:spcAft>
                <a:spcPts val="0"/>
              </a:spcAft>
              <a:buClr>
                <a:srgbClr val="000000"/>
              </a:buClr>
              <a:buSzPts val="1400"/>
              <a:buChar char="●"/>
            </a:pPr>
            <a:r>
              <a:rPr lang="en">
                <a:solidFill>
                  <a:srgbClr val="000000"/>
                </a:solidFill>
              </a:rPr>
              <a:t>Analysis of residual plot and a Q-Q plot: transformation necessary due to heteroscedasticity</a:t>
            </a:r>
            <a:endParaRPr>
              <a:solidFill>
                <a:srgbClr val="000000"/>
              </a:solidFill>
            </a:endParaRPr>
          </a:p>
          <a:p>
            <a:pPr marL="0" lvl="0" indent="0" algn="l" rtl="0">
              <a:spcBef>
                <a:spcPts val="1600"/>
              </a:spcBef>
              <a:spcAft>
                <a:spcPts val="1600"/>
              </a:spcAft>
              <a:buNone/>
            </a:pPr>
            <a:endParaRPr/>
          </a:p>
        </p:txBody>
      </p:sp>
      <p:pic>
        <p:nvPicPr>
          <p:cNvPr id="128" name="Google Shape;128;p25"/>
          <p:cNvPicPr preferRelativeResize="0"/>
          <p:nvPr/>
        </p:nvPicPr>
        <p:blipFill>
          <a:blip r:embed="rId3">
            <a:alphaModFix/>
          </a:blip>
          <a:stretch>
            <a:fillRect/>
          </a:stretch>
        </p:blipFill>
        <p:spPr>
          <a:xfrm>
            <a:off x="4147300" y="1228675"/>
            <a:ext cx="4685000" cy="351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QQ Plot of Data</a:t>
            </a:r>
            <a:endParaRPr/>
          </a:p>
        </p:txBody>
      </p:sp>
      <p:sp>
        <p:nvSpPr>
          <p:cNvPr id="134" name="Google Shape;134;p26"/>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Data is skewed and does not appear to be normally distributed</a:t>
            </a:r>
            <a:endParaRPr/>
          </a:p>
          <a:p>
            <a:pPr marL="457200" lvl="0" indent="0" algn="l" rtl="0">
              <a:lnSpc>
                <a:spcPct val="100000"/>
              </a:lnSpc>
              <a:spcBef>
                <a:spcPts val="1600"/>
              </a:spcBef>
              <a:spcAft>
                <a:spcPts val="0"/>
              </a:spcAft>
              <a:buNone/>
            </a:pPr>
            <a:endParaRPr/>
          </a:p>
          <a:p>
            <a:pPr marL="457200" lvl="0" indent="-317500" algn="l" rtl="0">
              <a:spcBef>
                <a:spcPts val="0"/>
              </a:spcBef>
              <a:spcAft>
                <a:spcPts val="0"/>
              </a:spcAft>
              <a:buSzPts val="1400"/>
              <a:buChar char="●"/>
            </a:pPr>
            <a:r>
              <a:rPr lang="en"/>
              <a:t>Transformation may help to make a normality assumption</a:t>
            </a:r>
            <a:endParaRPr/>
          </a:p>
        </p:txBody>
      </p:sp>
      <p:pic>
        <p:nvPicPr>
          <p:cNvPr id="135" name="Google Shape;135;p26"/>
          <p:cNvPicPr preferRelativeResize="0"/>
          <p:nvPr/>
        </p:nvPicPr>
        <p:blipFill>
          <a:blip r:embed="rId3">
            <a:alphaModFix/>
          </a:blip>
          <a:stretch>
            <a:fillRect/>
          </a:stretch>
        </p:blipFill>
        <p:spPr>
          <a:xfrm>
            <a:off x="4311600" y="1131950"/>
            <a:ext cx="4680000" cy="35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Transform the Data</a:t>
            </a:r>
            <a:endParaRPr/>
          </a:p>
        </p:txBody>
      </p:sp>
      <p:sp>
        <p:nvSpPr>
          <p:cNvPr id="141" name="Google Shape;141;p2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Log transformation will help our assumptions to be met</a:t>
            </a:r>
            <a:endParaRPr/>
          </a:p>
          <a:p>
            <a:pPr marL="457200" lvl="0" indent="-342900" algn="l" rtl="0">
              <a:spcBef>
                <a:spcPts val="0"/>
              </a:spcBef>
              <a:spcAft>
                <a:spcPts val="0"/>
              </a:spcAft>
              <a:buSzPts val="1800"/>
              <a:buChar char="●"/>
            </a:pPr>
            <a:r>
              <a:rPr lang="en"/>
              <a:t>Problem: The number of ticks can be zero</a:t>
            </a:r>
            <a:endParaRPr/>
          </a:p>
          <a:p>
            <a:pPr marL="457200" lvl="0" indent="-342900" algn="l" rtl="0">
              <a:spcBef>
                <a:spcPts val="0"/>
              </a:spcBef>
              <a:spcAft>
                <a:spcPts val="0"/>
              </a:spcAft>
              <a:buSzPts val="1800"/>
              <a:buChar char="●"/>
            </a:pPr>
            <a:r>
              <a:rPr lang="en"/>
              <a:t>Solution: Shift data by a factor of one, then make the transformation</a:t>
            </a:r>
            <a:endParaRPr/>
          </a:p>
          <a:p>
            <a:pPr marL="914400" lvl="1" indent="-317500" algn="l" rtl="0">
              <a:spcBef>
                <a:spcPts val="0"/>
              </a:spcBef>
              <a:spcAft>
                <a:spcPts val="0"/>
              </a:spcAft>
              <a:buSzPts val="1400"/>
              <a:buChar char="○"/>
            </a:pPr>
            <a:r>
              <a:rPr lang="en"/>
              <a:t>Variability remains the same</a:t>
            </a:r>
            <a:endParaRPr/>
          </a:p>
          <a:p>
            <a:pPr marL="914400" lvl="1" indent="-317500" algn="l" rtl="0">
              <a:spcBef>
                <a:spcPts val="0"/>
              </a:spcBef>
              <a:spcAft>
                <a:spcPts val="0"/>
              </a:spcAft>
              <a:buSzPts val="1400"/>
              <a:buChar char="○"/>
            </a:pPr>
            <a:r>
              <a:rPr lang="en"/>
              <a:t>Overall mean will be slightly higher than otherwise would be, but the log mitigates this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Homoscedasticity (mostly) met; Approximately Normal</a:t>
            </a:r>
            <a:endParaRPr sz="4100"/>
          </a:p>
        </p:txBody>
      </p:sp>
      <p:pic>
        <p:nvPicPr>
          <p:cNvPr id="147" name="Google Shape;147;p28"/>
          <p:cNvPicPr preferRelativeResize="0"/>
          <p:nvPr/>
        </p:nvPicPr>
        <p:blipFill>
          <a:blip r:embed="rId3">
            <a:alphaModFix/>
          </a:blip>
          <a:stretch>
            <a:fillRect/>
          </a:stretch>
        </p:blipFill>
        <p:spPr>
          <a:xfrm>
            <a:off x="233575" y="1246250"/>
            <a:ext cx="4281275" cy="3210950"/>
          </a:xfrm>
          <a:prstGeom prst="rect">
            <a:avLst/>
          </a:prstGeom>
          <a:noFill/>
          <a:ln>
            <a:noFill/>
          </a:ln>
        </p:spPr>
      </p:pic>
      <p:pic>
        <p:nvPicPr>
          <p:cNvPr id="148" name="Google Shape;148;p28"/>
          <p:cNvPicPr preferRelativeResize="0"/>
          <p:nvPr/>
        </p:nvPicPr>
        <p:blipFill>
          <a:blip r:embed="rId4">
            <a:alphaModFix/>
          </a:blip>
          <a:stretch>
            <a:fillRect/>
          </a:stretch>
        </p:blipFill>
        <p:spPr>
          <a:xfrm>
            <a:off x="4571999" y="1246250"/>
            <a:ext cx="4281275" cy="3210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Approaches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of Fixed Effects</a:t>
            </a:r>
            <a:endParaRPr/>
          </a:p>
        </p:txBody>
      </p:sp>
      <p:graphicFrame>
        <p:nvGraphicFramePr>
          <p:cNvPr id="159" name="Google Shape;159;p30"/>
          <p:cNvGraphicFramePr/>
          <p:nvPr/>
        </p:nvGraphicFramePr>
        <p:xfrm>
          <a:off x="2249488" y="2531725"/>
          <a:ext cx="4645025" cy="1574800"/>
        </p:xfrm>
        <a:graphic>
          <a:graphicData uri="http://schemas.openxmlformats.org/drawingml/2006/table">
            <a:tbl>
              <a:tblPr>
                <a:noFill/>
                <a:tableStyleId>{199EFC43-6979-463C-8B08-19A06321AD90}</a:tableStyleId>
              </a:tblPr>
              <a:tblGrid>
                <a:gridCol w="1717675">
                  <a:extLst>
                    <a:ext uri="{9D8B030D-6E8A-4147-A177-3AD203B41FA5}">
                      <a16:colId xmlns:a16="http://schemas.microsoft.com/office/drawing/2014/main" val="20000"/>
                    </a:ext>
                  </a:extLst>
                </a:gridCol>
                <a:gridCol w="803275">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gridCol w="650875">
                  <a:extLst>
                    <a:ext uri="{9D8B030D-6E8A-4147-A177-3AD203B41FA5}">
                      <a16:colId xmlns:a16="http://schemas.microsoft.com/office/drawing/2014/main" val="20004"/>
                    </a:ext>
                  </a:extLst>
                </a:gridCol>
              </a:tblGrid>
              <a:tr h="393700">
                <a:tc>
                  <a:txBody>
                    <a:bodyPr/>
                    <a:lstStyle/>
                    <a:p>
                      <a:pPr marL="0" lvl="0" indent="0" algn="ctr" rtl="0">
                        <a:lnSpc>
                          <a:spcPct val="115000"/>
                        </a:lnSpc>
                        <a:spcBef>
                          <a:spcPts val="0"/>
                        </a:spcBef>
                        <a:spcAft>
                          <a:spcPts val="0"/>
                        </a:spcAft>
                        <a:buNone/>
                      </a:pPr>
                      <a:r>
                        <a:rPr lang="en" sz="1100" b="1"/>
                        <a:t>Effect</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b="1"/>
                        <a:t>Num DF</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b="1"/>
                        <a:t>Den DF</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b="1"/>
                        <a:t>F Value</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b="1"/>
                        <a:t>Pr &gt; F</a:t>
                      </a:r>
                      <a:endParaRPr sz="1100"/>
                    </a:p>
                  </a:txBody>
                  <a:tcPr marL="63500" marR="63500" marT="63500" marB="63500"/>
                </a:tc>
                <a:extLst>
                  <a:ext uri="{0D108BD9-81ED-4DB2-BD59-A6C34878D82A}">
                    <a16:rowId xmlns:a16="http://schemas.microsoft.com/office/drawing/2014/main" val="10000"/>
                  </a:ext>
                </a:extLst>
              </a:tr>
              <a:tr h="393700">
                <a:tc>
                  <a:txBody>
                    <a:bodyPr/>
                    <a:lstStyle/>
                    <a:p>
                      <a:pPr marL="0" lvl="0" indent="0" algn="ctr" rtl="0">
                        <a:lnSpc>
                          <a:spcPct val="115000"/>
                        </a:lnSpc>
                        <a:spcBef>
                          <a:spcPts val="0"/>
                        </a:spcBef>
                        <a:spcAft>
                          <a:spcPts val="0"/>
                        </a:spcAft>
                        <a:buNone/>
                      </a:pPr>
                      <a:r>
                        <a:rPr lang="en" sz="1100" b="1"/>
                        <a:t>Grouped Height</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2</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48.5</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19.38</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&lt;.0001</a:t>
                      </a:r>
                      <a:endParaRPr sz="1100"/>
                    </a:p>
                  </a:txBody>
                  <a:tcPr marL="63500" marR="63500" marT="63500" marB="63500"/>
                </a:tc>
                <a:extLst>
                  <a:ext uri="{0D108BD9-81ED-4DB2-BD59-A6C34878D82A}">
                    <a16:rowId xmlns:a16="http://schemas.microsoft.com/office/drawing/2014/main" val="10001"/>
                  </a:ext>
                </a:extLst>
              </a:tr>
              <a:tr h="393700">
                <a:tc>
                  <a:txBody>
                    <a:bodyPr/>
                    <a:lstStyle/>
                    <a:p>
                      <a:pPr marL="0" lvl="0" indent="0" algn="ctr" rtl="0">
                        <a:lnSpc>
                          <a:spcPct val="115000"/>
                        </a:lnSpc>
                        <a:spcBef>
                          <a:spcPts val="0"/>
                        </a:spcBef>
                        <a:spcAft>
                          <a:spcPts val="0"/>
                        </a:spcAft>
                        <a:buNone/>
                      </a:pPr>
                      <a:r>
                        <a:rPr lang="en" sz="1100" b="1"/>
                        <a:t>Year</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2</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108</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24.53</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&lt;.0001</a:t>
                      </a:r>
                      <a:endParaRPr sz="1100"/>
                    </a:p>
                  </a:txBody>
                  <a:tcPr marL="63500" marR="63500" marT="63500" marB="63500"/>
                </a:tc>
                <a:extLst>
                  <a:ext uri="{0D108BD9-81ED-4DB2-BD59-A6C34878D82A}">
                    <a16:rowId xmlns:a16="http://schemas.microsoft.com/office/drawing/2014/main" val="10002"/>
                  </a:ext>
                </a:extLst>
              </a:tr>
              <a:tr h="393700">
                <a:tc>
                  <a:txBody>
                    <a:bodyPr/>
                    <a:lstStyle/>
                    <a:p>
                      <a:pPr marL="0" lvl="0" indent="0" algn="ctr" rtl="0">
                        <a:lnSpc>
                          <a:spcPct val="115000"/>
                        </a:lnSpc>
                        <a:spcBef>
                          <a:spcPts val="0"/>
                        </a:spcBef>
                        <a:spcAft>
                          <a:spcPts val="0"/>
                        </a:spcAft>
                        <a:buNone/>
                      </a:pPr>
                      <a:r>
                        <a:rPr lang="en" sz="1100" b="1"/>
                        <a:t>Grouped Height*Year</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4</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106</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2.30</a:t>
                      </a:r>
                      <a:endParaRPr sz="1100"/>
                    </a:p>
                  </a:txBody>
                  <a:tcPr marL="63500" marR="63500" marT="63500" marB="63500"/>
                </a:tc>
                <a:tc>
                  <a:txBody>
                    <a:bodyPr/>
                    <a:lstStyle/>
                    <a:p>
                      <a:pPr marL="0" lvl="0" indent="0" algn="ctr" rtl="0">
                        <a:lnSpc>
                          <a:spcPct val="115000"/>
                        </a:lnSpc>
                        <a:spcBef>
                          <a:spcPts val="0"/>
                        </a:spcBef>
                        <a:spcAft>
                          <a:spcPts val="0"/>
                        </a:spcAft>
                        <a:buNone/>
                      </a:pPr>
                      <a:r>
                        <a:rPr lang="en" sz="1100"/>
                        <a:t>0.0632</a:t>
                      </a:r>
                      <a:endParaRPr sz="1100"/>
                    </a:p>
                  </a:txBody>
                  <a:tcPr marL="63500" marR="63500" marT="63500" marB="63500"/>
                </a:tc>
                <a:extLst>
                  <a:ext uri="{0D108BD9-81ED-4DB2-BD59-A6C34878D82A}">
                    <a16:rowId xmlns:a16="http://schemas.microsoft.com/office/drawing/2014/main" val="10003"/>
                  </a:ext>
                </a:extLst>
              </a:tr>
            </a:tbl>
          </a:graphicData>
        </a:graphic>
      </p:graphicFrame>
      <p:sp>
        <p:nvSpPr>
          <p:cNvPr id="160" name="Google Shape;160;p30"/>
          <p:cNvSpPr txBox="1">
            <a:spLocks noGrp="1"/>
          </p:cNvSpPr>
          <p:nvPr>
            <p:ph type="body" idx="1"/>
          </p:nvPr>
        </p:nvSpPr>
        <p:spPr>
          <a:xfrm>
            <a:off x="311700" y="1037500"/>
            <a:ext cx="8520600" cy="11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Should an interaction of the fixed effects be included?</a:t>
            </a:r>
            <a:endParaRPr/>
          </a:p>
          <a:p>
            <a:pPr marL="457200" lvl="0" indent="-342900" algn="l" rtl="0">
              <a:spcBef>
                <a:spcPts val="0"/>
              </a:spcBef>
              <a:spcAft>
                <a:spcPts val="0"/>
              </a:spcAft>
              <a:buSzPts val="1800"/>
              <a:buChar char="●"/>
            </a:pPr>
            <a:r>
              <a:rPr lang="en"/>
              <a:t>Tried including it to see whether it was significant</a:t>
            </a:r>
            <a:endParaRPr/>
          </a:p>
          <a:p>
            <a:pPr marL="457200" lvl="0" indent="-342900" algn="l" rtl="0">
              <a:spcBef>
                <a:spcPts val="0"/>
              </a:spcBef>
              <a:spcAft>
                <a:spcPts val="0"/>
              </a:spcAft>
              <a:buSzPts val="1800"/>
              <a:buChar char="●"/>
            </a:pPr>
            <a:r>
              <a:rPr lang="en"/>
              <a:t>Should an interaction be included?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of Fixed Effects</a:t>
            </a:r>
            <a:endParaRPr/>
          </a:p>
        </p:txBody>
      </p:sp>
      <p:pic>
        <p:nvPicPr>
          <p:cNvPr id="166" name="Google Shape;166;p31"/>
          <p:cNvPicPr preferRelativeResize="0"/>
          <p:nvPr/>
        </p:nvPicPr>
        <p:blipFill>
          <a:blip r:embed="rId3">
            <a:alphaModFix/>
          </a:blip>
          <a:stretch>
            <a:fillRect/>
          </a:stretch>
        </p:blipFill>
        <p:spPr>
          <a:xfrm>
            <a:off x="2070138" y="1142575"/>
            <a:ext cx="5003725" cy="375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3" name="Google Shape;63;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Aggregation of parasites </a:t>
            </a:r>
            <a:endParaRPr/>
          </a:p>
          <a:p>
            <a:pPr marL="914400" lvl="1" indent="-317500" algn="l" rtl="0">
              <a:lnSpc>
                <a:spcPct val="150000"/>
              </a:lnSpc>
              <a:spcBef>
                <a:spcPts val="0"/>
              </a:spcBef>
              <a:spcAft>
                <a:spcPts val="0"/>
              </a:spcAft>
              <a:buSzPts val="1400"/>
              <a:buChar char="-"/>
            </a:pPr>
            <a:r>
              <a:rPr lang="en"/>
              <a:t>Negative binomial (Poisson-gamma)</a:t>
            </a:r>
            <a:endParaRPr/>
          </a:p>
          <a:p>
            <a:pPr marL="457200" lvl="0" indent="-342900" algn="l" rtl="0">
              <a:lnSpc>
                <a:spcPct val="150000"/>
              </a:lnSpc>
              <a:spcBef>
                <a:spcPts val="0"/>
              </a:spcBef>
              <a:spcAft>
                <a:spcPts val="0"/>
              </a:spcAft>
              <a:buSzPts val="1800"/>
              <a:buChar char="-"/>
            </a:pPr>
            <a:r>
              <a:rPr lang="en"/>
              <a:t>Number of Ticks on Grouse Chicks</a:t>
            </a:r>
            <a:endParaRPr/>
          </a:p>
          <a:p>
            <a:pPr marL="914400" lvl="1" indent="-317500" algn="l" rtl="0">
              <a:lnSpc>
                <a:spcPct val="150000"/>
              </a:lnSpc>
              <a:spcBef>
                <a:spcPts val="0"/>
              </a:spcBef>
              <a:spcAft>
                <a:spcPts val="0"/>
              </a:spcAft>
              <a:buSzPts val="1400"/>
              <a:buChar char="-"/>
            </a:pPr>
            <a:r>
              <a:rPr lang="en"/>
              <a:t>Poisson-Lognormal distribution</a:t>
            </a:r>
            <a:endParaRPr/>
          </a:p>
          <a:p>
            <a:pPr marL="914400" lvl="1" indent="-317500" algn="l" rtl="0">
              <a:lnSpc>
                <a:spcPct val="150000"/>
              </a:lnSpc>
              <a:spcBef>
                <a:spcPts val="0"/>
              </a:spcBef>
              <a:spcAft>
                <a:spcPts val="0"/>
              </a:spcAft>
              <a:buSzPts val="1400"/>
              <a:buChar char="-"/>
            </a:pPr>
            <a:r>
              <a:rPr lang="en"/>
              <a:t>Generalized Linear Mixed Model</a:t>
            </a:r>
            <a:endParaRPr/>
          </a:p>
          <a:p>
            <a:pPr marL="914400" lvl="1" indent="-317500" algn="l" rtl="0">
              <a:lnSpc>
                <a:spcPct val="150000"/>
              </a:lnSpc>
              <a:spcBef>
                <a:spcPts val="0"/>
              </a:spcBef>
              <a:spcAft>
                <a:spcPts val="0"/>
              </a:spcAft>
              <a:buSzPts val="1400"/>
              <a:buChar char="-"/>
            </a:pPr>
            <a:r>
              <a:rPr lang="en"/>
              <a:t>No interaction effects</a:t>
            </a:r>
            <a:endParaRPr/>
          </a:p>
          <a:p>
            <a:pPr marL="914400" lvl="1" indent="-317500" algn="l" rtl="0">
              <a:lnSpc>
                <a:spcPct val="150000"/>
              </a:lnSpc>
              <a:spcBef>
                <a:spcPts val="0"/>
              </a:spcBef>
              <a:spcAft>
                <a:spcPts val="0"/>
              </a:spcAft>
              <a:buSzPts val="1400"/>
              <a:buChar char="-"/>
            </a:pPr>
            <a:r>
              <a:rPr lang="en"/>
              <a:t>Determined fixed and random effects</a:t>
            </a:r>
            <a:endParaRPr/>
          </a:p>
          <a:p>
            <a:pPr marL="914400" lvl="1" indent="-317500" algn="l" rtl="0">
              <a:lnSpc>
                <a:spcPct val="150000"/>
              </a:lnSpc>
              <a:spcBef>
                <a:spcPts val="0"/>
              </a:spcBef>
              <a:spcAft>
                <a:spcPts val="0"/>
              </a:spcAft>
              <a:buSzPts val="1400"/>
              <a:buChar char="-"/>
            </a:pPr>
            <a:r>
              <a:rPr lang="en"/>
              <a:t>Tested variability with 6 different models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Interaction of Random Effect</a:t>
            </a:r>
            <a:endParaRPr/>
          </a:p>
        </p:txBody>
      </p:sp>
      <p:sp>
        <p:nvSpPr>
          <p:cNvPr id="172" name="Google Shape;172;p32"/>
          <p:cNvSpPr txBox="1">
            <a:spLocks noGrp="1"/>
          </p:cNvSpPr>
          <p:nvPr>
            <p:ph type="body" idx="1"/>
          </p:nvPr>
        </p:nvSpPr>
        <p:spPr>
          <a:xfrm>
            <a:off x="311700" y="3762450"/>
            <a:ext cx="8520600" cy="123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Interaction effect accounts for small percentage of variance</a:t>
            </a:r>
            <a:endParaRPr/>
          </a:p>
          <a:p>
            <a:pPr marL="457200" lvl="0" indent="-342900" algn="l" rtl="0">
              <a:spcBef>
                <a:spcPts val="0"/>
              </a:spcBef>
              <a:spcAft>
                <a:spcPts val="0"/>
              </a:spcAft>
              <a:buSzPts val="1800"/>
              <a:buChar char="●"/>
            </a:pPr>
            <a:r>
              <a:rPr lang="en"/>
              <a:t>Keep the model simple and not include</a:t>
            </a:r>
            <a:endParaRPr/>
          </a:p>
        </p:txBody>
      </p:sp>
      <p:graphicFrame>
        <p:nvGraphicFramePr>
          <p:cNvPr id="173" name="Google Shape;173;p32"/>
          <p:cNvGraphicFramePr/>
          <p:nvPr/>
        </p:nvGraphicFramePr>
        <p:xfrm>
          <a:off x="3015650" y="1093850"/>
          <a:ext cx="3112675" cy="2424885"/>
        </p:xfrm>
        <a:graphic>
          <a:graphicData uri="http://schemas.openxmlformats.org/drawingml/2006/table">
            <a:tbl>
              <a:tblPr>
                <a:noFill/>
                <a:tableStyleId>{87548B40-E18D-406E-9AA6-79BEBCD5D70C}</a:tableStyleId>
              </a:tblPr>
              <a:tblGrid>
                <a:gridCol w="1299000">
                  <a:extLst>
                    <a:ext uri="{9D8B030D-6E8A-4147-A177-3AD203B41FA5}">
                      <a16:colId xmlns:a16="http://schemas.microsoft.com/office/drawing/2014/main" val="20000"/>
                    </a:ext>
                  </a:extLst>
                </a:gridCol>
                <a:gridCol w="845575">
                  <a:extLst>
                    <a:ext uri="{9D8B030D-6E8A-4147-A177-3AD203B41FA5}">
                      <a16:colId xmlns:a16="http://schemas.microsoft.com/office/drawing/2014/main" val="20001"/>
                    </a:ext>
                  </a:extLst>
                </a:gridCol>
                <a:gridCol w="968100">
                  <a:extLst>
                    <a:ext uri="{9D8B030D-6E8A-4147-A177-3AD203B41FA5}">
                      <a16:colId xmlns:a16="http://schemas.microsoft.com/office/drawing/2014/main" val="20002"/>
                    </a:ext>
                  </a:extLst>
                </a:gridCol>
              </a:tblGrid>
              <a:tr h="407575">
                <a:tc>
                  <a:txBody>
                    <a:bodyPr/>
                    <a:lstStyle/>
                    <a:p>
                      <a:pPr marL="0" lvl="0" indent="0" algn="ctr" rtl="0">
                        <a:spcBef>
                          <a:spcPts val="0"/>
                        </a:spcBef>
                        <a:spcAft>
                          <a:spcPts val="0"/>
                        </a:spcAft>
                        <a:buNone/>
                      </a:pPr>
                      <a:r>
                        <a:rPr lang="en" sz="1200"/>
                        <a:t>Effect</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Estimate</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t>Percent of Variance</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93550">
                <a:tc>
                  <a:txBody>
                    <a:bodyPr/>
                    <a:lstStyle/>
                    <a:p>
                      <a:pPr marL="0" lvl="0" indent="0" algn="l" rtl="0">
                        <a:spcBef>
                          <a:spcPts val="0"/>
                        </a:spcBef>
                        <a:spcAft>
                          <a:spcPts val="0"/>
                        </a:spcAft>
                        <a:buNone/>
                      </a:pPr>
                      <a:r>
                        <a:rPr lang="en" sz="1200"/>
                        <a:t>Index(Brood)</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0.00%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3550">
                <a:tc>
                  <a:txBody>
                    <a:bodyPr/>
                    <a:lstStyle/>
                    <a:p>
                      <a:pPr marL="0" lvl="0" indent="0" algn="l" rtl="0">
                        <a:spcBef>
                          <a:spcPts val="0"/>
                        </a:spcBef>
                        <a:spcAft>
                          <a:spcPts val="0"/>
                        </a:spcAft>
                        <a:buNone/>
                      </a:pPr>
                      <a:r>
                        <a:rPr lang="en" sz="1200"/>
                        <a:t>Brood</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0.1875</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25.90%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3550">
                <a:tc>
                  <a:txBody>
                    <a:bodyPr/>
                    <a:lstStyle/>
                    <a:p>
                      <a:pPr marL="0" lvl="0" indent="0" algn="l" rtl="0">
                        <a:spcBef>
                          <a:spcPts val="0"/>
                        </a:spcBef>
                        <a:spcAft>
                          <a:spcPts val="0"/>
                        </a:spcAft>
                        <a:buNone/>
                      </a:pPr>
                      <a:r>
                        <a:rPr lang="en" sz="1200"/>
                        <a:t>Location</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0.1458</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20.10%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3550">
                <a:tc>
                  <a:txBody>
                    <a:bodyPr/>
                    <a:lstStyle/>
                    <a:p>
                      <a:pPr marL="0" lvl="0" indent="0" algn="l" rtl="0">
                        <a:spcBef>
                          <a:spcPts val="0"/>
                        </a:spcBef>
                        <a:spcAft>
                          <a:spcPts val="0"/>
                        </a:spcAft>
                        <a:buNone/>
                      </a:pPr>
                      <a:r>
                        <a:rPr lang="en" sz="1200"/>
                        <a:t>Location*Brood</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0.07653</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10.60%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3550">
                <a:tc>
                  <a:txBody>
                    <a:bodyPr/>
                    <a:lstStyle/>
                    <a:p>
                      <a:pPr marL="0" lvl="0" indent="0" algn="l" rtl="0">
                        <a:spcBef>
                          <a:spcPts val="0"/>
                        </a:spcBef>
                        <a:spcAft>
                          <a:spcPts val="0"/>
                        </a:spcAft>
                        <a:buNone/>
                      </a:pPr>
                      <a:r>
                        <a:rPr lang="en" sz="1200"/>
                        <a:t>Residual</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0.314</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43.40%</a:t>
                      </a:r>
                      <a:endParaRPr sz="12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Grouping Height</a:t>
            </a:r>
            <a:endParaRPr/>
          </a:p>
        </p:txBody>
      </p:sp>
      <p:sp>
        <p:nvSpPr>
          <p:cNvPr id="179" name="Google Shape;179;p33"/>
          <p:cNvSpPr txBox="1">
            <a:spLocks noGrp="1"/>
          </p:cNvSpPr>
          <p:nvPr>
            <p:ph type="body" idx="1"/>
          </p:nvPr>
        </p:nvSpPr>
        <p:spPr>
          <a:xfrm>
            <a:off x="277050" y="1093850"/>
            <a:ext cx="5948700" cy="36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Height is a continuous variable, in order to include in model we had to group it into buckets</a:t>
            </a:r>
            <a:endParaRPr/>
          </a:p>
          <a:p>
            <a:pPr marL="457200" lvl="0" indent="-342900" algn="l" rtl="0">
              <a:spcBef>
                <a:spcPts val="0"/>
              </a:spcBef>
              <a:spcAft>
                <a:spcPts val="0"/>
              </a:spcAft>
              <a:buSzPts val="1800"/>
              <a:buChar char="●"/>
            </a:pPr>
            <a:r>
              <a:rPr lang="en"/>
              <a:t>Grouping considerations:</a:t>
            </a:r>
            <a:endParaRPr/>
          </a:p>
          <a:p>
            <a:pPr marL="914400" lvl="1" indent="-317500" algn="l" rtl="0">
              <a:spcBef>
                <a:spcPts val="0"/>
              </a:spcBef>
              <a:spcAft>
                <a:spcPts val="0"/>
              </a:spcAft>
              <a:buSzPts val="1400"/>
              <a:buChar char="○"/>
            </a:pPr>
            <a:r>
              <a:rPr lang="en"/>
              <a:t>Keep the height lengths even between groups so as not to introduce bias</a:t>
            </a:r>
            <a:endParaRPr/>
          </a:p>
          <a:p>
            <a:pPr marL="914400" lvl="1" indent="-317500" algn="l" rtl="0">
              <a:spcBef>
                <a:spcPts val="0"/>
              </a:spcBef>
              <a:spcAft>
                <a:spcPts val="0"/>
              </a:spcAft>
              <a:buSzPts val="1400"/>
              <a:buChar char="○"/>
            </a:pPr>
            <a:r>
              <a:rPr lang="en"/>
              <a:t>Many groups will allow us to pinpoint which height levels play a significant role</a:t>
            </a:r>
            <a:endParaRPr/>
          </a:p>
          <a:p>
            <a:pPr marL="914400" lvl="1" indent="-317500" algn="l" rtl="0">
              <a:spcBef>
                <a:spcPts val="0"/>
              </a:spcBef>
              <a:spcAft>
                <a:spcPts val="0"/>
              </a:spcAft>
              <a:buSzPts val="1400"/>
              <a:buChar char="○"/>
            </a:pPr>
            <a:r>
              <a:rPr lang="en"/>
              <a:t>Too many groups and we’ll have sparse representation in some groups (fewer chicks sampled from higher elevation)</a:t>
            </a:r>
            <a:endParaRPr/>
          </a:p>
          <a:p>
            <a:pPr marL="914400" lvl="0" indent="0" algn="l" rtl="0">
              <a:spcBef>
                <a:spcPts val="1600"/>
              </a:spcBef>
              <a:spcAft>
                <a:spcPts val="1600"/>
              </a:spcAft>
              <a:buNone/>
            </a:pPr>
            <a:endParaRPr/>
          </a:p>
        </p:txBody>
      </p:sp>
      <p:graphicFrame>
        <p:nvGraphicFramePr>
          <p:cNvPr id="180" name="Google Shape;180;p33"/>
          <p:cNvGraphicFramePr/>
          <p:nvPr/>
        </p:nvGraphicFramePr>
        <p:xfrm>
          <a:off x="6156463" y="1753613"/>
          <a:ext cx="2845325" cy="1645800"/>
        </p:xfrm>
        <a:graphic>
          <a:graphicData uri="http://schemas.openxmlformats.org/drawingml/2006/table">
            <a:tbl>
              <a:tblPr>
                <a:noFill/>
                <a:tableStyleId>{87548B40-E18D-406E-9AA6-79BEBCD5D70C}</a:tableStyleId>
              </a:tblPr>
              <a:tblGrid>
                <a:gridCol w="884000">
                  <a:extLst>
                    <a:ext uri="{9D8B030D-6E8A-4147-A177-3AD203B41FA5}">
                      <a16:colId xmlns:a16="http://schemas.microsoft.com/office/drawing/2014/main" val="20000"/>
                    </a:ext>
                  </a:extLst>
                </a:gridCol>
                <a:gridCol w="953025">
                  <a:extLst>
                    <a:ext uri="{9D8B030D-6E8A-4147-A177-3AD203B41FA5}">
                      <a16:colId xmlns:a16="http://schemas.microsoft.com/office/drawing/2014/main" val="20001"/>
                    </a:ext>
                  </a:extLst>
                </a:gridCol>
                <a:gridCol w="1008300">
                  <a:extLst>
                    <a:ext uri="{9D8B030D-6E8A-4147-A177-3AD203B41FA5}">
                      <a16:colId xmlns:a16="http://schemas.microsoft.com/office/drawing/2014/main" val="20002"/>
                    </a:ext>
                  </a:extLst>
                </a:gridCol>
              </a:tblGrid>
              <a:tr h="455225">
                <a:tc>
                  <a:txBody>
                    <a:bodyPr/>
                    <a:lstStyle/>
                    <a:p>
                      <a:pPr marL="0" lvl="0" indent="0" algn="ctr" rtl="0">
                        <a:spcBef>
                          <a:spcPts val="0"/>
                        </a:spcBef>
                        <a:spcAft>
                          <a:spcPts val="0"/>
                        </a:spcAft>
                        <a:buNone/>
                      </a:pPr>
                      <a:r>
                        <a:rPr lang="en" sz="1200" b="1"/>
                        <a:t>Grouped Height</a:t>
                      </a:r>
                      <a:endParaRPr sz="1200" b="1"/>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Elevation</a:t>
                      </a:r>
                      <a:endParaRPr sz="1200" b="1"/>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t>Frequency</a:t>
                      </a:r>
                      <a:endParaRPr sz="1200" b="1"/>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5875">
                <a:tc>
                  <a:txBody>
                    <a:bodyPr/>
                    <a:lstStyle/>
                    <a:p>
                      <a:pPr marL="0" lvl="0" indent="0" algn="ctr" rtl="0">
                        <a:spcBef>
                          <a:spcPts val="0"/>
                        </a:spcBef>
                        <a:spcAft>
                          <a:spcPts val="0"/>
                        </a:spcAft>
                        <a:buNone/>
                      </a:pPr>
                      <a:r>
                        <a:rPr lang="en" sz="1200"/>
                        <a:t>1</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400-450 m</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171</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5875">
                <a:tc>
                  <a:txBody>
                    <a:bodyPr/>
                    <a:lstStyle/>
                    <a:p>
                      <a:pPr marL="0" lvl="0" indent="0" algn="ctr" rtl="0">
                        <a:spcBef>
                          <a:spcPts val="0"/>
                        </a:spcBef>
                        <a:spcAft>
                          <a:spcPts val="0"/>
                        </a:spcAft>
                        <a:buNone/>
                      </a:pPr>
                      <a:r>
                        <a:rPr lang="en" sz="1200"/>
                        <a:t>2</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450-500 m</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166</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5875">
                <a:tc>
                  <a:txBody>
                    <a:bodyPr/>
                    <a:lstStyle/>
                    <a:p>
                      <a:pPr marL="0" lvl="0" indent="0" algn="ctr" rtl="0">
                        <a:spcBef>
                          <a:spcPts val="0"/>
                        </a:spcBef>
                        <a:spcAft>
                          <a:spcPts val="0"/>
                        </a:spcAft>
                        <a:buNone/>
                      </a:pPr>
                      <a:r>
                        <a:rPr lang="en" sz="1200"/>
                        <a:t>3</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500-550 m</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spcBef>
                          <a:spcPts val="0"/>
                        </a:spcBef>
                        <a:spcAft>
                          <a:spcPts val="0"/>
                        </a:spcAft>
                        <a:buNone/>
                      </a:pPr>
                      <a:r>
                        <a:rPr lang="en" sz="1200"/>
                        <a:t>66</a:t>
                      </a:r>
                      <a:endParaRPr sz="1200"/>
                    </a:p>
                  </a:txBody>
                  <a:tcPr marL="91425" marR="9142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Model</a:t>
            </a:r>
            <a:endParaRPr/>
          </a:p>
        </p:txBody>
      </p:sp>
      <p:pic>
        <p:nvPicPr>
          <p:cNvPr id="191" name="Google Shape;191;p35"/>
          <p:cNvPicPr preferRelativeResize="0"/>
          <p:nvPr/>
        </p:nvPicPr>
        <p:blipFill>
          <a:blip r:embed="rId3">
            <a:alphaModFix/>
          </a:blip>
          <a:stretch>
            <a:fillRect/>
          </a:stretch>
        </p:blipFill>
        <p:spPr>
          <a:xfrm>
            <a:off x="311700" y="1093838"/>
            <a:ext cx="7658100" cy="828675"/>
          </a:xfrm>
          <a:prstGeom prst="rect">
            <a:avLst/>
          </a:prstGeom>
          <a:noFill/>
          <a:ln>
            <a:noFill/>
          </a:ln>
        </p:spPr>
      </p:pic>
      <p:pic>
        <p:nvPicPr>
          <p:cNvPr id="192" name="Google Shape;192;p35"/>
          <p:cNvPicPr preferRelativeResize="0"/>
          <p:nvPr/>
        </p:nvPicPr>
        <p:blipFill>
          <a:blip r:embed="rId4">
            <a:alphaModFix/>
          </a:blip>
          <a:stretch>
            <a:fillRect/>
          </a:stretch>
        </p:blipFill>
        <p:spPr>
          <a:xfrm>
            <a:off x="552763" y="1878250"/>
            <a:ext cx="8038477" cy="3061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Fixed effect</a:t>
            </a:r>
            <a:endParaRPr/>
          </a:p>
        </p:txBody>
      </p:sp>
      <p:graphicFrame>
        <p:nvGraphicFramePr>
          <p:cNvPr id="198" name="Google Shape;198;p36"/>
          <p:cNvGraphicFramePr/>
          <p:nvPr/>
        </p:nvGraphicFramePr>
        <p:xfrm>
          <a:off x="1681150" y="1353625"/>
          <a:ext cx="5781675" cy="3000706"/>
        </p:xfrm>
        <a:graphic>
          <a:graphicData uri="http://schemas.openxmlformats.org/drawingml/2006/table">
            <a:tbl>
              <a:tblPr>
                <a:noFill/>
                <a:tableStyleId>{199EFC43-6979-463C-8B08-19A06321AD90}</a:tableStyleId>
              </a:tblPr>
              <a:tblGrid>
                <a:gridCol w="107632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790575">
                  <a:extLst>
                    <a:ext uri="{9D8B030D-6E8A-4147-A177-3AD203B41FA5}">
                      <a16:colId xmlns:a16="http://schemas.microsoft.com/office/drawing/2014/main" val="20004"/>
                    </a:ext>
                  </a:extLst>
                </a:gridCol>
                <a:gridCol w="485775">
                  <a:extLst>
                    <a:ext uri="{9D8B030D-6E8A-4147-A177-3AD203B41FA5}">
                      <a16:colId xmlns:a16="http://schemas.microsoft.com/office/drawing/2014/main" val="20005"/>
                    </a:ext>
                  </a:extLst>
                </a:gridCol>
                <a:gridCol w="590550">
                  <a:extLst>
                    <a:ext uri="{9D8B030D-6E8A-4147-A177-3AD203B41FA5}">
                      <a16:colId xmlns:a16="http://schemas.microsoft.com/office/drawing/2014/main" val="20006"/>
                    </a:ext>
                  </a:extLst>
                </a:gridCol>
                <a:gridCol w="619125">
                  <a:extLst>
                    <a:ext uri="{9D8B030D-6E8A-4147-A177-3AD203B41FA5}">
                      <a16:colId xmlns:a16="http://schemas.microsoft.com/office/drawing/2014/main" val="20007"/>
                    </a:ext>
                  </a:extLst>
                </a:gridCol>
              </a:tblGrid>
              <a:tr h="491575">
                <a:tc>
                  <a:txBody>
                    <a:bodyPr/>
                    <a:lstStyle/>
                    <a:p>
                      <a:pPr marL="0" lvl="0" indent="0" algn="ctr" rtl="0">
                        <a:lnSpc>
                          <a:spcPct val="115000"/>
                        </a:lnSpc>
                        <a:spcBef>
                          <a:spcPts val="0"/>
                        </a:spcBef>
                        <a:spcAft>
                          <a:spcPts val="0"/>
                        </a:spcAft>
                        <a:buNone/>
                      </a:pPr>
                      <a:r>
                        <a:rPr lang="en" sz="1100" b="1"/>
                        <a:t>Effect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Grouped Height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Year</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Estimate</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Standard</a:t>
                      </a:r>
                      <a:endParaRPr sz="1100" b="1"/>
                    </a:p>
                    <a:p>
                      <a:pPr marL="0" lvl="0" indent="0" algn="ctr" rtl="0">
                        <a:lnSpc>
                          <a:spcPct val="115000"/>
                        </a:lnSpc>
                        <a:spcBef>
                          <a:spcPts val="0"/>
                        </a:spcBef>
                        <a:spcAft>
                          <a:spcPts val="0"/>
                        </a:spcAft>
                        <a:buNone/>
                      </a:pPr>
                      <a:r>
                        <a:rPr lang="en" sz="1100" b="1"/>
                        <a:t>Error</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DF</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t Value</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Pr &gt; |t|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36950">
                <a:tc>
                  <a:txBody>
                    <a:bodyPr/>
                    <a:lstStyle/>
                    <a:p>
                      <a:pPr marL="0" lvl="0" indent="0" algn="ctr" rtl="0">
                        <a:lnSpc>
                          <a:spcPct val="115000"/>
                        </a:lnSpc>
                        <a:spcBef>
                          <a:spcPts val="0"/>
                        </a:spcBef>
                        <a:spcAft>
                          <a:spcPts val="0"/>
                        </a:spcAft>
                        <a:buNone/>
                      </a:pPr>
                      <a:r>
                        <a:rPr lang="en" sz="1100" b="1"/>
                        <a:t>Grouped Height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1</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1.7046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0.1275</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49</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13.37</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&lt;.0001</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6950">
                <a:tc>
                  <a:txBody>
                    <a:bodyPr/>
                    <a:lstStyle/>
                    <a:p>
                      <a:pPr marL="0" lvl="0" indent="0" algn="ctr" rtl="0">
                        <a:lnSpc>
                          <a:spcPct val="115000"/>
                        </a:lnSpc>
                        <a:spcBef>
                          <a:spcPts val="0"/>
                        </a:spcBef>
                        <a:spcAft>
                          <a:spcPts val="0"/>
                        </a:spcAft>
                        <a:buNone/>
                      </a:pPr>
                      <a:r>
                        <a:rPr lang="en" sz="1100" b="1"/>
                        <a:t>Grouped Height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2</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0.7340</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0.1188</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51.6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6.18</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&lt;.0001</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6950">
                <a:tc>
                  <a:txBody>
                    <a:bodyPr/>
                    <a:lstStyle/>
                    <a:p>
                      <a:pPr marL="0" lvl="0" indent="0" algn="ctr" rtl="0">
                        <a:lnSpc>
                          <a:spcPct val="115000"/>
                        </a:lnSpc>
                        <a:spcBef>
                          <a:spcPts val="0"/>
                        </a:spcBef>
                        <a:spcAft>
                          <a:spcPts val="0"/>
                        </a:spcAft>
                        <a:buNone/>
                      </a:pPr>
                      <a:r>
                        <a:rPr lang="en" sz="1100" b="1"/>
                        <a:t>Grouped Height</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3</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0.6286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0.1888</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55.8</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3.33</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0.0015</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8650">
                <a:tc>
                  <a:txBody>
                    <a:bodyPr/>
                    <a:lstStyle/>
                    <a:p>
                      <a:pPr marL="0" lvl="0" indent="0" algn="ctr" rtl="0">
                        <a:lnSpc>
                          <a:spcPct val="115000"/>
                        </a:lnSpc>
                        <a:spcBef>
                          <a:spcPts val="0"/>
                        </a:spcBef>
                        <a:spcAft>
                          <a:spcPts val="0"/>
                        </a:spcAft>
                        <a:buNone/>
                      </a:pPr>
                      <a:r>
                        <a:rPr lang="en" sz="1100" b="1"/>
                        <a:t>Year</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95</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0.9360</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0.1272</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107</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7.36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&lt;.0001</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8650">
                <a:tc>
                  <a:txBody>
                    <a:bodyPr/>
                    <a:lstStyle/>
                    <a:p>
                      <a:pPr marL="0" lvl="0" indent="0" algn="ctr" rtl="0">
                        <a:lnSpc>
                          <a:spcPct val="115000"/>
                        </a:lnSpc>
                        <a:spcBef>
                          <a:spcPts val="0"/>
                        </a:spcBef>
                        <a:spcAft>
                          <a:spcPts val="0"/>
                        </a:spcAft>
                        <a:buNone/>
                      </a:pPr>
                      <a:r>
                        <a:rPr lang="en" sz="1100" b="1"/>
                        <a:t>Year</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96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1.7037</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0.1215</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104</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14.02</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&lt;.0001</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8650">
                <a:tc>
                  <a:txBody>
                    <a:bodyPr/>
                    <a:lstStyle/>
                    <a:p>
                      <a:pPr marL="0" lvl="0" indent="0" algn="ctr" rtl="0">
                        <a:lnSpc>
                          <a:spcPct val="115000"/>
                        </a:lnSpc>
                        <a:spcBef>
                          <a:spcPts val="0"/>
                        </a:spcBef>
                        <a:spcAft>
                          <a:spcPts val="0"/>
                        </a:spcAft>
                        <a:buNone/>
                      </a:pPr>
                      <a:r>
                        <a:rPr lang="en" sz="1100" b="1"/>
                        <a:t>Year</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 </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t>97</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0.4276</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0.1265</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102</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3.38</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t>0.0010</a:t>
                      </a:r>
                      <a:endParaRPr sz="11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Differences in fixed effects</a:t>
            </a:r>
            <a:endParaRPr/>
          </a:p>
        </p:txBody>
      </p:sp>
      <p:graphicFrame>
        <p:nvGraphicFramePr>
          <p:cNvPr id="204" name="Google Shape;204;p37"/>
          <p:cNvGraphicFramePr/>
          <p:nvPr/>
        </p:nvGraphicFramePr>
        <p:xfrm>
          <a:off x="1166800" y="1351150"/>
          <a:ext cx="6810375" cy="2774793"/>
        </p:xfrm>
        <a:graphic>
          <a:graphicData uri="http://schemas.openxmlformats.org/drawingml/2006/table">
            <a:tbl>
              <a:tblPr>
                <a:noFill/>
                <a:tableStyleId>{199EFC43-6979-463C-8B08-19A06321AD90}</a:tableStyleId>
              </a:tblPr>
              <a:tblGrid>
                <a:gridCol w="695325">
                  <a:extLst>
                    <a:ext uri="{9D8B030D-6E8A-4147-A177-3AD203B41FA5}">
                      <a16:colId xmlns:a16="http://schemas.microsoft.com/office/drawing/2014/main" val="20000"/>
                    </a:ext>
                  </a:extLst>
                </a:gridCol>
                <a:gridCol w="686675">
                  <a:extLst>
                    <a:ext uri="{9D8B030D-6E8A-4147-A177-3AD203B41FA5}">
                      <a16:colId xmlns:a16="http://schemas.microsoft.com/office/drawing/2014/main" val="20001"/>
                    </a:ext>
                  </a:extLst>
                </a:gridCol>
                <a:gridCol w="473625">
                  <a:extLst>
                    <a:ext uri="{9D8B030D-6E8A-4147-A177-3AD203B41FA5}">
                      <a16:colId xmlns:a16="http://schemas.microsoft.com/office/drawing/2014/main" val="20002"/>
                    </a:ext>
                  </a:extLst>
                </a:gridCol>
                <a:gridCol w="61135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38175">
                  <a:extLst>
                    <a:ext uri="{9D8B030D-6E8A-4147-A177-3AD203B41FA5}">
                      <a16:colId xmlns:a16="http://schemas.microsoft.com/office/drawing/2014/main" val="20005"/>
                    </a:ext>
                  </a:extLst>
                </a:gridCol>
                <a:gridCol w="485775">
                  <a:extLst>
                    <a:ext uri="{9D8B030D-6E8A-4147-A177-3AD203B41FA5}">
                      <a16:colId xmlns:a16="http://schemas.microsoft.com/office/drawing/2014/main" val="20006"/>
                    </a:ext>
                  </a:extLst>
                </a:gridCol>
                <a:gridCol w="390525">
                  <a:extLst>
                    <a:ext uri="{9D8B030D-6E8A-4147-A177-3AD203B41FA5}">
                      <a16:colId xmlns:a16="http://schemas.microsoft.com/office/drawing/2014/main" val="20007"/>
                    </a:ext>
                  </a:extLst>
                </a:gridCol>
                <a:gridCol w="466725">
                  <a:extLst>
                    <a:ext uri="{9D8B030D-6E8A-4147-A177-3AD203B41FA5}">
                      <a16:colId xmlns:a16="http://schemas.microsoft.com/office/drawing/2014/main" val="20008"/>
                    </a:ext>
                  </a:extLst>
                </a:gridCol>
                <a:gridCol w="523875">
                  <a:extLst>
                    <a:ext uri="{9D8B030D-6E8A-4147-A177-3AD203B41FA5}">
                      <a16:colId xmlns:a16="http://schemas.microsoft.com/office/drawing/2014/main" val="20009"/>
                    </a:ext>
                  </a:extLst>
                </a:gridCol>
                <a:gridCol w="781050">
                  <a:extLst>
                    <a:ext uri="{9D8B030D-6E8A-4147-A177-3AD203B41FA5}">
                      <a16:colId xmlns:a16="http://schemas.microsoft.com/office/drawing/2014/main" val="20010"/>
                    </a:ext>
                  </a:extLst>
                </a:gridCol>
                <a:gridCol w="600075">
                  <a:extLst>
                    <a:ext uri="{9D8B030D-6E8A-4147-A177-3AD203B41FA5}">
                      <a16:colId xmlns:a16="http://schemas.microsoft.com/office/drawing/2014/main" val="20011"/>
                    </a:ext>
                  </a:extLst>
                </a:gridCol>
              </a:tblGrid>
              <a:tr h="485175">
                <a:tc>
                  <a:txBody>
                    <a:bodyPr/>
                    <a:lstStyle/>
                    <a:p>
                      <a:pPr marL="0" lvl="0" indent="0" algn="ctr" rtl="0">
                        <a:lnSpc>
                          <a:spcPct val="115000"/>
                        </a:lnSpc>
                        <a:spcBef>
                          <a:spcPts val="0"/>
                        </a:spcBef>
                        <a:spcAft>
                          <a:spcPts val="0"/>
                        </a:spcAft>
                        <a:buNone/>
                      </a:pPr>
                      <a:r>
                        <a:rPr lang="en" sz="900" b="1"/>
                        <a:t>Effect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Grouped Height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Year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Grouped Height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Year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Estimate</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Std</a:t>
                      </a:r>
                      <a:endParaRPr sz="900" b="1"/>
                    </a:p>
                    <a:p>
                      <a:pPr marL="0" lvl="0" indent="0" algn="ctr" rtl="0">
                        <a:lnSpc>
                          <a:spcPct val="115000"/>
                        </a:lnSpc>
                        <a:spcBef>
                          <a:spcPts val="0"/>
                        </a:spcBef>
                        <a:spcAft>
                          <a:spcPts val="0"/>
                        </a:spcAft>
                        <a:buNone/>
                      </a:pPr>
                      <a:r>
                        <a:rPr lang="en" sz="900" b="1"/>
                        <a:t>Error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DF</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t Value</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Pr &gt; |t|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Adjustment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Adj P</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8775">
                <a:tc>
                  <a:txBody>
                    <a:bodyPr/>
                    <a:lstStyle/>
                    <a:p>
                      <a:pPr marL="0" lvl="0" indent="0" algn="ctr" rtl="0">
                        <a:lnSpc>
                          <a:spcPct val="115000"/>
                        </a:lnSpc>
                        <a:spcBef>
                          <a:spcPts val="0"/>
                        </a:spcBef>
                        <a:spcAft>
                          <a:spcPts val="0"/>
                        </a:spcAft>
                        <a:buNone/>
                      </a:pPr>
                      <a:r>
                        <a:rPr lang="en" sz="900" b="1"/>
                        <a:t>Grouped Height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0.9706</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0.1747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50.3</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5.56</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8775">
                <a:tc>
                  <a:txBody>
                    <a:bodyPr/>
                    <a:lstStyle/>
                    <a:p>
                      <a:pPr marL="0" lvl="0" indent="0" algn="ctr" rtl="0">
                        <a:lnSpc>
                          <a:spcPct val="115000"/>
                        </a:lnSpc>
                        <a:spcBef>
                          <a:spcPts val="0"/>
                        </a:spcBef>
                        <a:spcAft>
                          <a:spcPts val="0"/>
                        </a:spcAft>
                        <a:buNone/>
                      </a:pPr>
                      <a:r>
                        <a:rPr lang="en" sz="900" b="1"/>
                        <a:t>Grouped Height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3</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1.0760</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0.2281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53.8</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4.72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8775">
                <a:tc>
                  <a:txBody>
                    <a:bodyPr/>
                    <a:lstStyle/>
                    <a:p>
                      <a:pPr marL="0" lvl="0" indent="0" algn="ctr" rtl="0">
                        <a:lnSpc>
                          <a:spcPct val="115000"/>
                        </a:lnSpc>
                        <a:spcBef>
                          <a:spcPts val="0"/>
                        </a:spcBef>
                        <a:spcAft>
                          <a:spcPts val="0"/>
                        </a:spcAft>
                        <a:buNone/>
                      </a:pPr>
                      <a:r>
                        <a:rPr lang="en" sz="900" b="1"/>
                        <a:t>Grouped Height</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3</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0.1054</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0.2230</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54.6</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0.47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0.6384</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1.0000</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4200">
                <a:tc>
                  <a:txBody>
                    <a:bodyPr/>
                    <a:lstStyle/>
                    <a:p>
                      <a:pPr marL="0" lvl="0" indent="0" algn="ctr" rtl="0">
                        <a:lnSpc>
                          <a:spcPct val="115000"/>
                        </a:lnSpc>
                        <a:spcBef>
                          <a:spcPts val="0"/>
                        </a:spcBef>
                        <a:spcAft>
                          <a:spcPts val="0"/>
                        </a:spcAft>
                        <a:buNone/>
                      </a:pPr>
                      <a:r>
                        <a:rPr lang="en" sz="900" b="1"/>
                        <a:t>Year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95</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96</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-0.7677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0.1592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114</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-4.82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4200">
                <a:tc>
                  <a:txBody>
                    <a:bodyPr/>
                    <a:lstStyle/>
                    <a:p>
                      <a:pPr marL="0" lvl="0" indent="0" algn="ctr" rtl="0">
                        <a:lnSpc>
                          <a:spcPct val="115000"/>
                        </a:lnSpc>
                        <a:spcBef>
                          <a:spcPts val="0"/>
                        </a:spcBef>
                        <a:spcAft>
                          <a:spcPts val="0"/>
                        </a:spcAft>
                        <a:buNone/>
                      </a:pPr>
                      <a:r>
                        <a:rPr lang="en" sz="900" b="1"/>
                        <a:t>Year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95</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0.5084</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0.1592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110</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3.19</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0.0018</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0.0055</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4200">
                <a:tc>
                  <a:txBody>
                    <a:bodyPr/>
                    <a:lstStyle/>
                    <a:p>
                      <a:pPr marL="0" lvl="0" indent="0" algn="ctr" rtl="0">
                        <a:lnSpc>
                          <a:spcPct val="115000"/>
                        </a:lnSpc>
                        <a:spcBef>
                          <a:spcPts val="0"/>
                        </a:spcBef>
                        <a:spcAft>
                          <a:spcPts val="0"/>
                        </a:spcAft>
                        <a:buNone/>
                      </a:pPr>
                      <a:r>
                        <a:rPr lang="en" sz="900" b="1"/>
                        <a:t>Year</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96</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 </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t>97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1.2761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0.1562</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108</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8.17</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Bonferroni</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&lt;.0001</a:t>
                      </a:r>
                      <a:endParaRPr sz="900"/>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Effects</a:t>
            </a:r>
            <a:endParaRPr/>
          </a:p>
        </p:txBody>
      </p:sp>
      <p:graphicFrame>
        <p:nvGraphicFramePr>
          <p:cNvPr id="210" name="Google Shape;210;p38"/>
          <p:cNvGraphicFramePr/>
          <p:nvPr/>
        </p:nvGraphicFramePr>
        <p:xfrm>
          <a:off x="2738438" y="1506625"/>
          <a:ext cx="3667125" cy="2354202"/>
        </p:xfrm>
        <a:graphic>
          <a:graphicData uri="http://schemas.openxmlformats.org/drawingml/2006/table">
            <a:tbl>
              <a:tblPr>
                <a:noFill/>
                <a:tableStyleId>{87548B40-E18D-406E-9AA6-79BEBCD5D70C}</a:tableStyleId>
              </a:tblPr>
              <a:tblGrid>
                <a:gridCol w="1447800">
                  <a:extLst>
                    <a:ext uri="{9D8B030D-6E8A-4147-A177-3AD203B41FA5}">
                      <a16:colId xmlns:a16="http://schemas.microsoft.com/office/drawing/2014/main" val="20000"/>
                    </a:ext>
                  </a:extLst>
                </a:gridCol>
                <a:gridCol w="944700">
                  <a:extLst>
                    <a:ext uri="{9D8B030D-6E8A-4147-A177-3AD203B41FA5}">
                      <a16:colId xmlns:a16="http://schemas.microsoft.com/office/drawing/2014/main" val="20001"/>
                    </a:ext>
                  </a:extLst>
                </a:gridCol>
                <a:gridCol w="1274625">
                  <a:extLst>
                    <a:ext uri="{9D8B030D-6E8A-4147-A177-3AD203B41FA5}">
                      <a16:colId xmlns:a16="http://schemas.microsoft.com/office/drawing/2014/main" val="20002"/>
                    </a:ext>
                  </a:extLst>
                </a:gridCol>
              </a:tblGrid>
              <a:tr h="466725">
                <a:tc>
                  <a:txBody>
                    <a:bodyPr/>
                    <a:lstStyle/>
                    <a:p>
                      <a:pPr marL="0" lvl="0" indent="0" algn="ctr" rtl="0">
                        <a:lnSpc>
                          <a:spcPct val="115000"/>
                        </a:lnSpc>
                        <a:spcBef>
                          <a:spcPts val="0"/>
                        </a:spcBef>
                        <a:spcAft>
                          <a:spcPts val="0"/>
                        </a:spcAft>
                        <a:buNone/>
                      </a:pPr>
                      <a:r>
                        <a:rPr lang="en" b="1"/>
                        <a:t>Variable</a:t>
                      </a:r>
                      <a:endParaRPr b="1"/>
                    </a:p>
                  </a:txBody>
                  <a:tcPr marL="63500" marR="63500" marT="63500" marB="635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t>Estimate</a:t>
                      </a:r>
                      <a:endParaRPr b="1"/>
                    </a:p>
                  </a:txBody>
                  <a:tcPr marL="63500" marR="63500" marT="63500" marB="635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t>Percent of Variability</a:t>
                      </a:r>
                      <a:endParaRPr b="1"/>
                    </a:p>
                  </a:txBody>
                  <a:tcPr marL="63500" marR="63500" marT="63500" marB="635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14325">
                <a:tc>
                  <a:txBody>
                    <a:bodyPr/>
                    <a:lstStyle/>
                    <a:p>
                      <a:pPr marL="0" lvl="0" indent="0" algn="l" rtl="0">
                        <a:lnSpc>
                          <a:spcPct val="115000"/>
                        </a:lnSpc>
                        <a:spcBef>
                          <a:spcPts val="0"/>
                        </a:spcBef>
                        <a:spcAft>
                          <a:spcPts val="0"/>
                        </a:spcAft>
                        <a:buNone/>
                      </a:pPr>
                      <a:r>
                        <a:rPr lang="en"/>
                        <a:t>Location</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0.1458</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20.1%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4325">
                <a:tc>
                  <a:txBody>
                    <a:bodyPr/>
                    <a:lstStyle/>
                    <a:p>
                      <a:pPr marL="0" lvl="0" indent="0" algn="l" rtl="0">
                        <a:lnSpc>
                          <a:spcPct val="115000"/>
                        </a:lnSpc>
                        <a:spcBef>
                          <a:spcPts val="0"/>
                        </a:spcBef>
                        <a:spcAft>
                          <a:spcPts val="0"/>
                        </a:spcAft>
                        <a:buNone/>
                      </a:pPr>
                      <a:r>
                        <a:rPr lang="en"/>
                        <a:t>Brood</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0.2641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36.5%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4325">
                <a:tc>
                  <a:txBody>
                    <a:bodyPr/>
                    <a:lstStyle/>
                    <a:p>
                      <a:pPr marL="0" lvl="0" indent="0" algn="l" rtl="0">
                        <a:lnSpc>
                          <a:spcPct val="115000"/>
                        </a:lnSpc>
                        <a:spcBef>
                          <a:spcPts val="0"/>
                        </a:spcBef>
                        <a:spcAft>
                          <a:spcPts val="0"/>
                        </a:spcAft>
                        <a:buNone/>
                      </a:pPr>
                      <a:r>
                        <a:rPr lang="en"/>
                        <a:t>Index(Brood)</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4325">
                <a:tc>
                  <a:txBody>
                    <a:bodyPr/>
                    <a:lstStyle/>
                    <a:p>
                      <a:pPr marL="0" lvl="0" indent="0" algn="l" rtl="0">
                        <a:lnSpc>
                          <a:spcPct val="115000"/>
                        </a:lnSpc>
                        <a:spcBef>
                          <a:spcPts val="0"/>
                        </a:spcBef>
                        <a:spcAft>
                          <a:spcPts val="0"/>
                        </a:spcAft>
                        <a:buNone/>
                      </a:pPr>
                      <a:r>
                        <a:rPr lang="en"/>
                        <a:t>Residual</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0.314</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t>43.4%</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lvl="0" indent="0" algn="l" rtl="0">
                        <a:lnSpc>
                          <a:spcPct val="115000"/>
                        </a:lnSpc>
                        <a:spcBef>
                          <a:spcPts val="0"/>
                        </a:spcBef>
                        <a:spcAft>
                          <a:spcPts val="0"/>
                        </a:spcAft>
                        <a:buNone/>
                      </a:pPr>
                      <a:r>
                        <a:rPr lang="en" b="1"/>
                        <a:t>Total</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b="1"/>
                        <a:t>0.7239</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b="1"/>
                        <a:t>100.0%</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 and Discussion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21" name="Google Shape;221;p4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Elston analyze counts in ecology. Uses Poisson-lognormal distribution</a:t>
            </a:r>
            <a:endParaRPr/>
          </a:p>
          <a:p>
            <a:pPr marL="457200" lvl="0" indent="-342900" algn="l" rtl="0">
              <a:spcBef>
                <a:spcPts val="0"/>
              </a:spcBef>
              <a:spcAft>
                <a:spcPts val="0"/>
              </a:spcAft>
              <a:buSzPts val="1800"/>
              <a:buChar char="-"/>
            </a:pPr>
            <a:r>
              <a:rPr lang="en"/>
              <a:t>We used analysis of variance to test for random and fixed effects</a:t>
            </a:r>
            <a:endParaRPr/>
          </a:p>
          <a:p>
            <a:pPr marL="457200" lvl="0" indent="-342900" algn="l" rtl="0">
              <a:spcBef>
                <a:spcPts val="0"/>
              </a:spcBef>
              <a:spcAft>
                <a:spcPts val="0"/>
              </a:spcAft>
              <a:buSzPts val="1800"/>
              <a:buChar char="-"/>
            </a:pPr>
            <a:r>
              <a:rPr lang="en"/>
              <a:t>Difficult to compare our model and Elston’s model</a:t>
            </a:r>
            <a:endParaRPr/>
          </a:p>
          <a:p>
            <a:pPr marL="457200" lvl="0" indent="-342900" algn="l" rtl="0">
              <a:spcBef>
                <a:spcPts val="0"/>
              </a:spcBef>
              <a:spcAft>
                <a:spcPts val="0"/>
              </a:spcAft>
              <a:buSzPts val="1800"/>
              <a:buChar char="-"/>
            </a:pPr>
            <a:r>
              <a:rPr lang="en"/>
              <a:t>Elston’s Model 6 has similarities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699" y="167563"/>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221" name="Google Shape;221;p40"/>
          <p:cNvSpPr txBox="1">
            <a:spLocks noGrp="1"/>
          </p:cNvSpPr>
          <p:nvPr>
            <p:ph type="body" idx="1"/>
          </p:nvPr>
        </p:nvSpPr>
        <p:spPr>
          <a:xfrm>
            <a:off x="311699" y="1060000"/>
            <a:ext cx="8520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err="1"/>
              <a:t>Elston’s</a:t>
            </a:r>
            <a:r>
              <a:rPr lang="en" dirty="0"/>
              <a:t> Model 6 has similarities</a:t>
            </a:r>
          </a:p>
          <a:p>
            <a:pPr marL="114300" lvl="0" indent="0" algn="l" rtl="0">
              <a:spcBef>
                <a:spcPts val="0"/>
              </a:spcBef>
              <a:spcAft>
                <a:spcPts val="0"/>
              </a:spcAft>
              <a:buSzPts val="1800"/>
              <a:buNone/>
            </a:pPr>
            <a:endParaRPr dirty="0"/>
          </a:p>
        </p:txBody>
      </p:sp>
      <p:pic>
        <p:nvPicPr>
          <p:cNvPr id="3" name="Picture 2">
            <a:extLst>
              <a:ext uri="{FF2B5EF4-FFF2-40B4-BE49-F238E27FC236}">
                <a16:creationId xmlns:a16="http://schemas.microsoft.com/office/drawing/2014/main" id="{DA14FD23-2D9D-DA4C-B169-3DB38F67726E}"/>
              </a:ext>
            </a:extLst>
          </p:cNvPr>
          <p:cNvPicPr>
            <a:picLocks noChangeAspect="1"/>
          </p:cNvPicPr>
          <p:nvPr/>
        </p:nvPicPr>
        <p:blipFill>
          <a:blip r:embed="rId3"/>
          <a:stretch>
            <a:fillRect/>
          </a:stretch>
        </p:blipFill>
        <p:spPr>
          <a:xfrm>
            <a:off x="230076" y="1420426"/>
            <a:ext cx="8683843" cy="3256441"/>
          </a:xfrm>
          <a:prstGeom prst="rect">
            <a:avLst/>
          </a:prstGeom>
        </p:spPr>
      </p:pic>
      <p:pic>
        <p:nvPicPr>
          <p:cNvPr id="5" name="Picture 4">
            <a:extLst>
              <a:ext uri="{FF2B5EF4-FFF2-40B4-BE49-F238E27FC236}">
                <a16:creationId xmlns:a16="http://schemas.microsoft.com/office/drawing/2014/main" id="{A30C9851-513F-8547-B556-A999D987BAEE}"/>
              </a:ext>
            </a:extLst>
          </p:cNvPr>
          <p:cNvPicPr>
            <a:picLocks noChangeAspect="1"/>
          </p:cNvPicPr>
          <p:nvPr/>
        </p:nvPicPr>
        <p:blipFill>
          <a:blip r:embed="rId4"/>
          <a:stretch>
            <a:fillRect/>
          </a:stretch>
        </p:blipFill>
        <p:spPr>
          <a:xfrm>
            <a:off x="1060447" y="4676867"/>
            <a:ext cx="7023100" cy="381000"/>
          </a:xfrm>
          <a:prstGeom prst="rect">
            <a:avLst/>
          </a:prstGeom>
        </p:spPr>
      </p:pic>
    </p:spTree>
    <p:extLst>
      <p:ext uri="{BB962C8B-B14F-4D97-AF65-F5344CB8AC3E}">
        <p14:creationId xmlns:p14="http://schemas.microsoft.com/office/powerpoint/2010/main" val="86968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Prior Research &amp;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final model</a:t>
            </a:r>
            <a:endParaRPr/>
          </a:p>
        </p:txBody>
      </p:sp>
      <p:sp>
        <p:nvSpPr>
          <p:cNvPr id="227" name="Google Shape;227;p4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Three random effects and two fixed effects</a:t>
            </a:r>
            <a:endParaRPr/>
          </a:p>
          <a:p>
            <a:pPr marL="457200" lvl="0" indent="-342900" algn="l" rtl="0">
              <a:spcBef>
                <a:spcPts val="0"/>
              </a:spcBef>
              <a:spcAft>
                <a:spcPts val="0"/>
              </a:spcAft>
              <a:buSzPts val="1800"/>
              <a:buChar char="-"/>
            </a:pPr>
            <a:r>
              <a:rPr lang="en"/>
              <a:t>Eliminating irrelevant factors and irrelevant interaction effects</a:t>
            </a:r>
            <a:endParaRPr/>
          </a:p>
          <a:p>
            <a:pPr marL="457200" lvl="0" indent="-342900" algn="l" rtl="0">
              <a:spcBef>
                <a:spcPts val="0"/>
              </a:spcBef>
              <a:spcAft>
                <a:spcPts val="0"/>
              </a:spcAft>
              <a:buSzPts val="1800"/>
              <a:buChar char="-"/>
            </a:pPr>
            <a:r>
              <a:rPr lang="en"/>
              <a:t>Excluding residuals, brood had the highest contribution in variability</a:t>
            </a:r>
            <a:endParaRPr/>
          </a:p>
          <a:p>
            <a:pPr marL="457200" lvl="0" indent="-342900" algn="l" rtl="0">
              <a:spcBef>
                <a:spcPts val="0"/>
              </a:spcBef>
              <a:spcAft>
                <a:spcPts val="0"/>
              </a:spcAft>
              <a:buSzPts val="1800"/>
              <a:buChar char="-"/>
            </a:pPr>
            <a:r>
              <a:rPr lang="en"/>
              <a:t>Second highest contribution in variability: Location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potentials</a:t>
            </a:r>
            <a:endParaRPr/>
          </a:p>
        </p:txBody>
      </p:sp>
      <p:sp>
        <p:nvSpPr>
          <p:cNvPr id="233" name="Google Shape;233;p42"/>
          <p:cNvSpPr txBox="1">
            <a:spLocks noGrp="1"/>
          </p:cNvSpPr>
          <p:nvPr>
            <p:ph type="body" idx="1"/>
          </p:nvPr>
        </p:nvSpPr>
        <p:spPr>
          <a:xfrm>
            <a:off x="311700" y="1228675"/>
            <a:ext cx="8520600" cy="181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Source Code Pro Semibold"/>
              <a:buChar char="●"/>
            </a:pPr>
            <a:r>
              <a:rPr lang="en">
                <a:latin typeface="Source Code Pro Semibold"/>
                <a:ea typeface="Source Code Pro Semibold"/>
                <a:cs typeface="Source Code Pro Semibold"/>
                <a:sym typeface="Source Code Pro Semibold"/>
              </a:rPr>
              <a:t>Even after a transformation, possible heteroscedasticity present</a:t>
            </a:r>
            <a:endParaRPr>
              <a:latin typeface="Source Code Pro Semibold"/>
              <a:ea typeface="Source Code Pro Semibold"/>
              <a:cs typeface="Source Code Pro Semibold"/>
              <a:sym typeface="Source Code Pro Semibold"/>
            </a:endParaRPr>
          </a:p>
          <a:p>
            <a:pPr marL="457200" lvl="0" indent="-342900" algn="l" rtl="0">
              <a:spcBef>
                <a:spcPts val="0"/>
              </a:spcBef>
              <a:spcAft>
                <a:spcPts val="0"/>
              </a:spcAft>
              <a:buSzPts val="1800"/>
              <a:buFont typeface="Source Code Pro Semibold"/>
              <a:buChar char="●"/>
            </a:pPr>
            <a:r>
              <a:rPr lang="en">
                <a:latin typeface="Source Code Pro Semibold"/>
                <a:ea typeface="Source Code Pro Semibold"/>
                <a:cs typeface="Source Code Pro Semibold"/>
                <a:sym typeface="Source Code Pro Semibold"/>
              </a:rPr>
              <a:t>A non-parametric approach could help solidify our results, or show that perhaps our assumptions were not fully met</a:t>
            </a:r>
            <a:endParaRPr>
              <a:latin typeface="Source Code Pro Semibold"/>
              <a:ea typeface="Source Code Pro Semibold"/>
              <a:cs typeface="Source Code Pro Semibold"/>
              <a:sym typeface="Source Code Pro Semibold"/>
            </a:endParaRPr>
          </a:p>
        </p:txBody>
      </p:sp>
      <p:pic>
        <p:nvPicPr>
          <p:cNvPr id="234" name="Google Shape;234;p42"/>
          <p:cNvPicPr preferRelativeResize="0"/>
          <p:nvPr/>
        </p:nvPicPr>
        <p:blipFill>
          <a:blip r:embed="rId3">
            <a:alphaModFix/>
          </a:blip>
          <a:stretch>
            <a:fillRect/>
          </a:stretch>
        </p:blipFill>
        <p:spPr>
          <a:xfrm>
            <a:off x="2583873" y="3040375"/>
            <a:ext cx="2913850" cy="1939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does prior research tell us?</a:t>
            </a:r>
            <a:endParaRPr/>
          </a:p>
        </p:txBody>
      </p:sp>
      <p:sp>
        <p:nvSpPr>
          <p:cNvPr id="74" name="Google Shape;74;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Model with year, altitude (height), and location effects reduce variance of brood significantly</a:t>
            </a:r>
            <a:endParaRPr/>
          </a:p>
          <a:p>
            <a:pPr marL="457200" lvl="0" indent="-342900" algn="l" rtl="0">
              <a:lnSpc>
                <a:spcPct val="150000"/>
              </a:lnSpc>
              <a:spcBef>
                <a:spcPts val="0"/>
              </a:spcBef>
              <a:spcAft>
                <a:spcPts val="0"/>
              </a:spcAft>
              <a:buSzPts val="1800"/>
              <a:buChar char="-"/>
            </a:pPr>
            <a:r>
              <a:rPr lang="en"/>
              <a:t>Variance of chick nested in brood remains the same</a:t>
            </a:r>
            <a:endParaRPr/>
          </a:p>
          <a:p>
            <a:pPr marL="457200" lvl="0" indent="-342900" algn="l" rtl="0">
              <a:lnSpc>
                <a:spcPct val="150000"/>
              </a:lnSpc>
              <a:spcBef>
                <a:spcPts val="0"/>
              </a:spcBef>
              <a:spcAft>
                <a:spcPts val="0"/>
              </a:spcAft>
              <a:buSzPts val="1800"/>
              <a:buChar char="-"/>
            </a:pPr>
            <a:r>
              <a:rPr lang="en"/>
              <a:t>Year effect and height effect contributes to most of the variance of brood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takeaway and goals</a:t>
            </a:r>
            <a:endParaRPr/>
          </a:p>
        </p:txBody>
      </p:sp>
      <p:sp>
        <p:nvSpPr>
          <p:cNvPr id="80" name="Google Shape;80;p17"/>
          <p:cNvSpPr txBox="1">
            <a:spLocks noGrp="1"/>
          </p:cNvSpPr>
          <p:nvPr>
            <p:ph type="body" idx="1"/>
          </p:nvPr>
        </p:nvSpPr>
        <p:spPr>
          <a:xfrm>
            <a:off x="4358850" y="1344150"/>
            <a:ext cx="43368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b="1"/>
              <a:t>Evaluate different approaches on grousetick data</a:t>
            </a:r>
            <a:endParaRPr b="1"/>
          </a:p>
          <a:p>
            <a:pPr marL="457200" lvl="0" indent="-342900" algn="l" rtl="0">
              <a:spcBef>
                <a:spcPts val="0"/>
              </a:spcBef>
              <a:spcAft>
                <a:spcPts val="0"/>
              </a:spcAft>
              <a:buSzPts val="1800"/>
              <a:buAutoNum type="arabicPeriod"/>
            </a:pPr>
            <a:r>
              <a:rPr lang="en" b="1"/>
              <a:t>Determine significant effects for the number of ticks found on chicks</a:t>
            </a:r>
            <a:endParaRPr b="1"/>
          </a:p>
          <a:p>
            <a:pPr marL="457200" lvl="0" indent="-342900" algn="l" rtl="0">
              <a:spcBef>
                <a:spcPts val="0"/>
              </a:spcBef>
              <a:spcAft>
                <a:spcPts val="0"/>
              </a:spcAft>
              <a:buSzPts val="1800"/>
              <a:buAutoNum type="arabicPeriod"/>
            </a:pPr>
            <a:r>
              <a:rPr lang="en" b="1"/>
              <a:t>Tackling the variability on the number of ticks</a:t>
            </a:r>
            <a:endParaRPr b="1"/>
          </a:p>
        </p:txBody>
      </p:sp>
      <p:pic>
        <p:nvPicPr>
          <p:cNvPr id="81" name="Google Shape;81;p17"/>
          <p:cNvPicPr preferRelativeResize="0"/>
          <p:nvPr/>
        </p:nvPicPr>
        <p:blipFill>
          <a:blip r:embed="rId3">
            <a:alphaModFix/>
          </a:blip>
          <a:stretch>
            <a:fillRect/>
          </a:stretch>
        </p:blipFill>
        <p:spPr>
          <a:xfrm>
            <a:off x="936850" y="1128725"/>
            <a:ext cx="2918151" cy="37877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and effects determination</a:t>
            </a:r>
            <a:endParaRPr/>
          </a:p>
        </p:txBody>
      </p:sp>
      <p:sp>
        <p:nvSpPr>
          <p:cNvPr id="92" name="Google Shape;92;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Response variable - Ticks</a:t>
            </a:r>
            <a:endParaRPr/>
          </a:p>
          <a:p>
            <a:pPr marL="0" lvl="0" indent="0" algn="l" rtl="0">
              <a:spcBef>
                <a:spcPts val="1600"/>
              </a:spcBef>
              <a:spcAft>
                <a:spcPts val="0"/>
              </a:spcAft>
              <a:buNone/>
            </a:pPr>
            <a:r>
              <a:rPr lang="en"/>
              <a:t>Fixed effects:</a:t>
            </a:r>
            <a:endParaRPr/>
          </a:p>
          <a:p>
            <a:pPr marL="457200" lvl="0" indent="-342900" algn="l" rtl="0">
              <a:spcBef>
                <a:spcPts val="1600"/>
              </a:spcBef>
              <a:spcAft>
                <a:spcPts val="0"/>
              </a:spcAft>
              <a:buSzPts val="1800"/>
              <a:buAutoNum type="arabicPeriod"/>
            </a:pPr>
            <a:r>
              <a:rPr lang="en"/>
              <a:t>Height (Grouped)</a:t>
            </a:r>
            <a:endParaRPr/>
          </a:p>
          <a:p>
            <a:pPr marL="457200" lvl="0" indent="-342900" algn="l" rtl="0">
              <a:spcBef>
                <a:spcPts val="0"/>
              </a:spcBef>
              <a:spcAft>
                <a:spcPts val="0"/>
              </a:spcAft>
              <a:buSzPts val="1800"/>
              <a:buAutoNum type="arabicPeriod"/>
            </a:pPr>
            <a:r>
              <a:rPr lang="en"/>
              <a:t>Year</a:t>
            </a:r>
            <a:endParaRPr/>
          </a:p>
          <a:p>
            <a:pPr marL="0" lvl="0" indent="0" algn="l" rtl="0">
              <a:spcBef>
                <a:spcPts val="1600"/>
              </a:spcBef>
              <a:spcAft>
                <a:spcPts val="0"/>
              </a:spcAft>
              <a:buNone/>
            </a:pPr>
            <a:r>
              <a:rPr lang="en"/>
              <a:t>Random effects:</a:t>
            </a:r>
            <a:endParaRPr/>
          </a:p>
          <a:p>
            <a:pPr marL="457200" lvl="0" indent="-342900" algn="l" rtl="0">
              <a:spcBef>
                <a:spcPts val="1600"/>
              </a:spcBef>
              <a:spcAft>
                <a:spcPts val="0"/>
              </a:spcAft>
              <a:buSzPts val="1800"/>
              <a:buAutoNum type="arabicPeriod"/>
            </a:pPr>
            <a:r>
              <a:rPr lang="en"/>
              <a:t>Index/Chicks (nested within Brood)</a:t>
            </a:r>
            <a:endParaRPr/>
          </a:p>
          <a:p>
            <a:pPr marL="457200" lvl="0" indent="-342900" algn="l" rtl="0">
              <a:spcBef>
                <a:spcPts val="0"/>
              </a:spcBef>
              <a:spcAft>
                <a:spcPts val="0"/>
              </a:spcAft>
              <a:buSzPts val="1800"/>
              <a:buAutoNum type="arabicPeriod"/>
            </a:pPr>
            <a:r>
              <a:rPr lang="en"/>
              <a:t>Brood </a:t>
            </a:r>
            <a:endParaRPr/>
          </a:p>
          <a:p>
            <a:pPr marL="457200" lvl="0" indent="-342900" algn="l" rtl="0">
              <a:spcBef>
                <a:spcPts val="0"/>
              </a:spcBef>
              <a:spcAft>
                <a:spcPts val="0"/>
              </a:spcAft>
              <a:buSzPts val="1800"/>
              <a:buAutoNum type="arabicPeriod"/>
            </a:pPr>
            <a:r>
              <a:rPr lang="en"/>
              <a:t>Location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Histogram of Ticks</a:t>
            </a:r>
            <a:endParaRPr/>
          </a:p>
        </p:txBody>
      </p:sp>
      <p:pic>
        <p:nvPicPr>
          <p:cNvPr id="98" name="Google Shape;98;p20"/>
          <p:cNvPicPr preferRelativeResize="0"/>
          <p:nvPr/>
        </p:nvPicPr>
        <p:blipFill>
          <a:blip r:embed="rId3">
            <a:alphaModFix/>
          </a:blip>
          <a:stretch>
            <a:fillRect/>
          </a:stretch>
        </p:blipFill>
        <p:spPr>
          <a:xfrm>
            <a:off x="1658925" y="1093850"/>
            <a:ext cx="5826151" cy="368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Ticks over the three years</a:t>
            </a:r>
            <a:endParaRPr/>
          </a:p>
        </p:txBody>
      </p:sp>
      <p:pic>
        <p:nvPicPr>
          <p:cNvPr id="104" name="Google Shape;104;p21"/>
          <p:cNvPicPr preferRelativeResize="0"/>
          <p:nvPr/>
        </p:nvPicPr>
        <p:blipFill>
          <a:blip r:embed="rId3">
            <a:alphaModFix/>
          </a:blip>
          <a:stretch>
            <a:fillRect/>
          </a:stretch>
        </p:blipFill>
        <p:spPr>
          <a:xfrm>
            <a:off x="1600200" y="1175913"/>
            <a:ext cx="5943600" cy="3667125"/>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1289</Words>
  <Application>Microsoft Macintosh PowerPoint</Application>
  <PresentationFormat>On-screen Show (16:9)</PresentationFormat>
  <Paragraphs>324</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Source Code Pro</vt:lpstr>
      <vt:lpstr>Source Code Pro Semibold</vt:lpstr>
      <vt:lpstr>Arial</vt:lpstr>
      <vt:lpstr>Amatic SC</vt:lpstr>
      <vt:lpstr>Beach Day</vt:lpstr>
      <vt:lpstr>Red Grouse Ticks</vt:lpstr>
      <vt:lpstr>Introduction</vt:lpstr>
      <vt:lpstr>Prior Research &amp; Information</vt:lpstr>
      <vt:lpstr>So What does prior research tell us?</vt:lpstr>
      <vt:lpstr>Main takeaway and goals</vt:lpstr>
      <vt:lpstr>Exploratory Analysis</vt:lpstr>
      <vt:lpstr>Factors and effects determination</vt:lpstr>
      <vt:lpstr>Frequency Histogram of Ticks</vt:lpstr>
      <vt:lpstr>Ticks over the three years</vt:lpstr>
      <vt:lpstr>Hypothesis Tests</vt:lpstr>
      <vt:lpstr>Hypothesis tests</vt:lpstr>
      <vt:lpstr>Methodology</vt:lpstr>
      <vt:lpstr>Assumptions &amp; Residual Plot</vt:lpstr>
      <vt:lpstr>QQ Plot of Data</vt:lpstr>
      <vt:lpstr>How to Transform the Data</vt:lpstr>
      <vt:lpstr>Homoscedasticity (mostly) met; Approximately Normal</vt:lpstr>
      <vt:lpstr>Model Approaches</vt:lpstr>
      <vt:lpstr>Interaction of Fixed Effects</vt:lpstr>
      <vt:lpstr>Interaction of Fixed Effects</vt:lpstr>
      <vt:lpstr>Interaction of Random Effect</vt:lpstr>
      <vt:lpstr>Grouping Height</vt:lpstr>
      <vt:lpstr>Results</vt:lpstr>
      <vt:lpstr>Final Model</vt:lpstr>
      <vt:lpstr>Fixed effect</vt:lpstr>
      <vt:lpstr>Differences in fixed effects</vt:lpstr>
      <vt:lpstr>Random Effects</vt:lpstr>
      <vt:lpstr>Conclusions and Discussion</vt:lpstr>
      <vt:lpstr>Conclusions</vt:lpstr>
      <vt:lpstr>Conclusions</vt:lpstr>
      <vt:lpstr>Analysis of final model</vt:lpstr>
      <vt:lpstr>Project potentials</vt:lpstr>
      <vt:lpstr>Questions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Grouse Ticks</dc:title>
  <cp:lastModifiedBy>Microsoft Office User</cp:lastModifiedBy>
  <cp:revision>2</cp:revision>
  <dcterms:modified xsi:type="dcterms:W3CDTF">2019-05-10T22:37:26Z</dcterms:modified>
</cp:coreProperties>
</file>